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62" r:id="rId3"/>
    <p:sldId id="288" r:id="rId5"/>
    <p:sldId id="295" r:id="rId6"/>
    <p:sldId id="283" r:id="rId7"/>
    <p:sldId id="259" r:id="rId8"/>
    <p:sldId id="257" r:id="rId9"/>
    <p:sldId id="326" r:id="rId10"/>
    <p:sldId id="305" r:id="rId11"/>
    <p:sldId id="310" r:id="rId12"/>
    <p:sldId id="303" r:id="rId13"/>
    <p:sldId id="311" r:id="rId14"/>
    <p:sldId id="304" r:id="rId15"/>
    <p:sldId id="272" r:id="rId16"/>
    <p:sldId id="296" r:id="rId17"/>
    <p:sldId id="285" r:id="rId18"/>
    <p:sldId id="298" r:id="rId19"/>
    <p:sldId id="275" r:id="rId20"/>
    <p:sldId id="299" r:id="rId21"/>
    <p:sldId id="300" r:id="rId22"/>
    <p:sldId id="264" r:id="rId23"/>
    <p:sldId id="301" r:id="rId24"/>
    <p:sldId id="302" r:id="rId25"/>
    <p:sldId id="312" r:id="rId26"/>
    <p:sldId id="316" r:id="rId27"/>
    <p:sldId id="320" r:id="rId28"/>
    <p:sldId id="321" r:id="rId29"/>
    <p:sldId id="317" r:id="rId30"/>
    <p:sldId id="322" r:id="rId31"/>
    <p:sldId id="318" r:id="rId32"/>
    <p:sldId id="319" r:id="rId33"/>
    <p:sldId id="325" r:id="rId34"/>
    <p:sldId id="324" r:id="rId35"/>
    <p:sldId id="307" r:id="rId36"/>
  </p:sldIdLst>
  <p:sldSz cx="9144000" cy="5143500" type="screen16x9"/>
  <p:notesSz cx="6858000" cy="9144000"/>
  <p:embeddedFontLst>
    <p:embeddedFont>
      <p:font typeface="Quicksand" pitchFamily="2" charset="0"/>
      <p:regular r:id="rId40"/>
      <p:bold r:id="rId41"/>
    </p:embeddedFont>
    <p:embeddedFont>
      <p:font typeface="Roboto" panose="02000000000000000000" pitchFamily="2" charset="0"/>
      <p:regular r:id="rId42"/>
      <p:bold r:id="rId43"/>
      <p:italic r:id="rId44"/>
      <p:boldItalic r:id="rId45"/>
    </p:embeddedFont>
    <p:embeddedFont>
      <p:font typeface="Leelawadee UI" panose="020B0502040204020203" pitchFamily="34" charset="-34"/>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49A45218-F4B0-4E8B-8476-E206DC66C81A}">
          <p14:sldIdLst>
            <p14:sldId id="262"/>
            <p14:sldId id="257"/>
            <p14:sldId id="326"/>
            <p14:sldId id="305"/>
            <p14:sldId id="310"/>
            <p14:sldId id="303"/>
            <p14:sldId id="311"/>
            <p14:sldId id="304"/>
            <p14:sldId id="272"/>
            <p14:sldId id="296"/>
            <p14:sldId id="285"/>
            <p14:sldId id="298"/>
            <p14:sldId id="275"/>
            <p14:sldId id="299"/>
            <p14:sldId id="300"/>
            <p14:sldId id="264"/>
            <p14:sldId id="301"/>
            <p14:sldId id="302"/>
            <p14:sldId id="312"/>
            <p14:sldId id="316"/>
            <p14:sldId id="320"/>
            <p14:sldId id="321"/>
            <p14:sldId id="317"/>
            <p14:sldId id="322"/>
            <p14:sldId id="318"/>
            <p14:sldId id="319"/>
            <p14:sldId id="325"/>
            <p14:sldId id="324"/>
            <p14:sldId id="307"/>
            <p14:sldId id="295"/>
            <p14:sldId id="288"/>
            <p14:sldId id="283"/>
            <p14:sldId id="259"/>
          </p14:sldIdLst>
        </p14:section>
        <p14:section name="Untitled Section" id="{1125811F-1D7E-46D9-AC2E-7C487B796D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0E8"/>
    <a:srgbClr val="1E2124"/>
    <a:srgbClr val="0045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
        <p:cNvGrpSpPr/>
        <p:nvPr/>
      </p:nvGrpSpPr>
      <p:grpSpPr>
        <a:xfrm>
          <a:off x="0" y="0"/>
          <a:ext cx="0" cy="0"/>
          <a:chOff x="0" y="0"/>
          <a:chExt cx="0" cy="0"/>
        </a:xfrm>
      </p:grpSpPr>
      <p:sp>
        <p:nvSpPr>
          <p:cNvPr id="435" name="Google Shape;435;gb30bb4f95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30bb4f95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8"/>
        <p:cNvGrpSpPr/>
        <p:nvPr/>
      </p:nvGrpSpPr>
      <p:grpSpPr>
        <a:xfrm>
          <a:off x="0" y="0"/>
          <a:ext cx="0" cy="0"/>
          <a:chOff x="0" y="0"/>
          <a:chExt cx="0" cy="0"/>
        </a:xfrm>
      </p:grpSpPr>
      <p:sp>
        <p:nvSpPr>
          <p:cNvPr id="519" name="Google Shape;519;gb30bb4f95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30bb4f95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8"/>
        <p:cNvGrpSpPr/>
        <p:nvPr/>
      </p:nvGrpSpPr>
      <p:grpSpPr>
        <a:xfrm>
          <a:off x="0" y="0"/>
          <a:ext cx="0" cy="0"/>
          <a:chOff x="0" y="0"/>
          <a:chExt cx="0" cy="0"/>
        </a:xfrm>
      </p:grpSpPr>
      <p:sp>
        <p:nvSpPr>
          <p:cNvPr id="519" name="Google Shape;519;gb30bb4f95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30bb4f95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gb30bb4f95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30bb4f9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5" name="Google Shape;35;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5"/>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grpSp>
        <p:nvGrpSpPr>
          <p:cNvPr id="48" name="Google Shape;48;p7"/>
          <p:cNvGrpSpPr/>
          <p:nvPr/>
        </p:nvGrpSpPr>
        <p:grpSpPr>
          <a:xfrm>
            <a:off x="5005048" y="0"/>
            <a:ext cx="4138960" cy="5143642"/>
            <a:chOff x="5005048" y="0"/>
            <a:chExt cx="4138960" cy="5143642"/>
          </a:xfrm>
        </p:grpSpPr>
        <p:sp>
          <p:nvSpPr>
            <p:cNvPr id="49" name="Google Shape;49;p7"/>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7"/>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7"/>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2" name="Google Shape;52;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7"/>
          <p:cNvSpPr txBox="1">
            <a:spLocks noGrp="1"/>
          </p:cNvSpPr>
          <p:nvPr>
            <p:ph type="body" idx="1"/>
          </p:nvPr>
        </p:nvSpPr>
        <p:spPr>
          <a:xfrm>
            <a:off x="855300"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54" name="Google Shape;54;p7"/>
          <p:cNvSpPr txBox="1">
            <a:spLocks noGrp="1"/>
          </p:cNvSpPr>
          <p:nvPr>
            <p:ph type="body" idx="2"/>
          </p:nvPr>
        </p:nvSpPr>
        <p:spPr>
          <a:xfrm>
            <a:off x="3414211"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55" name="Google Shape;55;p7"/>
          <p:cNvSpPr txBox="1">
            <a:spLocks noGrp="1"/>
          </p:cNvSpPr>
          <p:nvPr>
            <p:ph type="body" idx="3"/>
          </p:nvPr>
        </p:nvSpPr>
        <p:spPr>
          <a:xfrm>
            <a:off x="5973122" y="1430150"/>
            <a:ext cx="2315700" cy="33198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56" name="Google Shape;5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2" name="Google Shape;62;p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1pPr>
            <a:lvl2pPr lvl="1"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2pPr>
            <a:lvl3pPr lvl="2"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3pPr>
            <a:lvl4pPr lvl="3"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4pPr>
            <a:lvl5pPr lvl="4"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5pPr>
            <a:lvl6pPr lvl="5"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6pPr>
            <a:lvl7pPr lvl="6"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7pPr>
            <a:lvl8pPr lvl="7"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8pPr>
            <a:lvl9pPr lvl="8" rtl="0">
              <a:lnSpc>
                <a:spcPct val="90000"/>
              </a:lnSpc>
              <a:spcBef>
                <a:spcPts val="0"/>
              </a:spcBef>
              <a:spcAft>
                <a:spcPts val="0"/>
              </a:spcAft>
              <a:buClr>
                <a:schemeClr val="accent1"/>
              </a:buClr>
              <a:buSzPts val="3000"/>
              <a:buFont typeface="Montserrat" panose="00000500000000000000"/>
              <a:buNone/>
              <a:defRPr sz="3000" b="1">
                <a:solidFill>
                  <a:schemeClr val="accen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1pPr>
            <a:lvl2pPr marL="914400" lvl="1" indent="-381000" rtl="0">
              <a:spcBef>
                <a:spcPts val="600"/>
              </a:spcBef>
              <a:spcAft>
                <a:spcPts val="0"/>
              </a:spcAft>
              <a:buClr>
                <a:schemeClr val="accent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2pPr>
            <a:lvl3pPr marL="1371600" lvl="2"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3pPr>
            <a:lvl4pPr marL="1828800" lvl="3"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4pPr>
            <a:lvl5pPr marL="2286000" lvl="4"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5pPr>
            <a:lvl6pPr marL="2743200" lvl="5"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6pPr>
            <a:lvl7pPr marL="3200400" lvl="6"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7pPr>
            <a:lvl8pPr marL="3657600" lvl="7" indent="-381000" rtl="0">
              <a:spcBef>
                <a:spcPts val="600"/>
              </a:spcBef>
              <a:spcAft>
                <a:spcPts val="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8pPr>
            <a:lvl9pPr marL="4114800" lvl="8" indent="-381000" rtl="0">
              <a:spcBef>
                <a:spcPts val="600"/>
              </a:spcBef>
              <a:spcAft>
                <a:spcPts val="600"/>
              </a:spcAft>
              <a:buClr>
                <a:schemeClr val="dk1"/>
              </a:buClr>
              <a:buSzPts val="2400"/>
              <a:buFont typeface="Montserrat Light" panose="00000400000000000000"/>
              <a:buChar char="■"/>
              <a:defRPr sz="2400">
                <a:solidFill>
                  <a:schemeClr val="dk1"/>
                </a:solidFill>
                <a:latin typeface="Montserrat Light" panose="00000400000000000000"/>
                <a:ea typeface="Montserrat Light" panose="00000400000000000000"/>
                <a:cs typeface="Montserrat Light" panose="00000400000000000000"/>
                <a:sym typeface="Montserrat Light" panose="00000400000000000000"/>
              </a:defRPr>
            </a:lvl9pPr>
          </a:lstStyle>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1pPr>
            <a:lvl2pPr lvl="1"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2pPr>
            <a:lvl3pPr lvl="2"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3pPr>
            <a:lvl4pPr lvl="3"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4pPr>
            <a:lvl5pPr lvl="4"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5pPr>
            <a:lvl6pPr lvl="5"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6pPr>
            <a:lvl7pPr lvl="6"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7pPr>
            <a:lvl8pPr lvl="7"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8pPr>
            <a:lvl9pPr lvl="8" algn="r" rtl="0">
              <a:buNone/>
              <a:defRPr sz="1300" b="1">
                <a:solidFill>
                  <a:schemeClr val="dk2"/>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5.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notesSlide" Target="../notesSlides/notesSlide2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idx="4294967295"/>
          </p:nvPr>
        </p:nvSpPr>
        <p:spPr>
          <a:xfrm>
            <a:off x="685799" y="1003113"/>
            <a:ext cx="5945963" cy="160874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5400" dirty="0" smtClean="0">
                <a:solidFill>
                  <a:schemeClr val="lt1"/>
                </a:solidFill>
                <a:latin typeface="Quicksand" pitchFamily="2" charset="0"/>
                <a:ea typeface="Roboto" panose="02000000000000000000" pitchFamily="2" charset="0"/>
                <a:cs typeface="Leelawadee UI" panose="020B0502040204020203" pitchFamily="34" charset="-34"/>
              </a:rPr>
              <a:t>Mạng xã hội đọc truyện Flook</a:t>
            </a:r>
            <a:endParaRPr sz="5400" dirty="0">
              <a:solidFill>
                <a:schemeClr val="lt1"/>
              </a:solidFill>
              <a:latin typeface="Quicksand" pitchFamily="2" charset="0"/>
              <a:ea typeface="Roboto" panose="02000000000000000000" pitchFamily="2" charset="0"/>
              <a:cs typeface="Leelawadee UI" panose="020B0502040204020203" pitchFamily="34" charset="-34"/>
            </a:endParaRPr>
          </a:p>
        </p:txBody>
      </p:sp>
      <p:sp>
        <p:nvSpPr>
          <p:cNvPr id="129" name="Google Shape;129;p18"/>
          <p:cNvSpPr txBox="1">
            <a:spLocks noGrp="1"/>
          </p:cNvSpPr>
          <p:nvPr>
            <p:ph type="subTitle" idx="4294967295"/>
          </p:nvPr>
        </p:nvSpPr>
        <p:spPr>
          <a:xfrm>
            <a:off x="685800" y="2758598"/>
            <a:ext cx="4962544" cy="1428938"/>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2000" b="1" dirty="0" smtClean="0">
                <a:solidFill>
                  <a:schemeClr val="accent2"/>
                </a:solidFill>
                <a:latin typeface="Quicksand" pitchFamily="2" charset="0"/>
                <a:ea typeface="Roboto" panose="02000000000000000000" pitchFamily="2" charset="0"/>
              </a:rPr>
              <a:t>Nhóm thực hiện: </a:t>
            </a:r>
            <a:r>
              <a:rPr lang="en-GB" sz="2000" dirty="0" smtClean="0">
                <a:solidFill>
                  <a:schemeClr val="accent2"/>
                </a:solidFill>
                <a:latin typeface="Quicksand" pitchFamily="2" charset="0"/>
                <a:ea typeface="Roboto" panose="02000000000000000000" pitchFamily="2" charset="0"/>
              </a:rPr>
              <a:t>Nhóm Flex</a:t>
            </a:r>
            <a:endParaRPr lang="en-GB" sz="2000" dirty="0" smtClean="0">
              <a:solidFill>
                <a:schemeClr val="accent2"/>
              </a:solidFill>
              <a:latin typeface="Quicksand" pitchFamily="2" charset="0"/>
              <a:ea typeface="Roboto" panose="02000000000000000000" pitchFamily="2" charset="0"/>
            </a:endParaRPr>
          </a:p>
          <a:p>
            <a:pPr marL="0" lvl="0" indent="0" algn="l" rtl="0">
              <a:spcBef>
                <a:spcPts val="0"/>
              </a:spcBef>
              <a:spcAft>
                <a:spcPts val="600"/>
              </a:spcAft>
              <a:buNone/>
            </a:pPr>
            <a:r>
              <a:rPr lang="en-GB" sz="2000" b="1" dirty="0" smtClean="0">
                <a:solidFill>
                  <a:schemeClr val="accent2"/>
                </a:solidFill>
                <a:latin typeface="Quicksand" pitchFamily="2" charset="0"/>
                <a:ea typeface="Roboto" panose="02000000000000000000" pitchFamily="2" charset="0"/>
              </a:rPr>
              <a:t>Môn học: </a:t>
            </a:r>
            <a:r>
              <a:rPr lang="en-GB" sz="2000" dirty="0" smtClean="0">
                <a:solidFill>
                  <a:schemeClr val="accent2"/>
                </a:solidFill>
                <a:latin typeface="Quicksand" pitchFamily="2" charset="0"/>
                <a:ea typeface="Roboto" panose="02000000000000000000" pitchFamily="2" charset="0"/>
              </a:rPr>
              <a:t>Khởi sự doanh nghiệp</a:t>
            </a:r>
            <a:endParaRPr lang="en-GB" sz="2000" dirty="0" smtClean="0">
              <a:solidFill>
                <a:schemeClr val="accent2"/>
              </a:solidFill>
              <a:latin typeface="Quicksand" pitchFamily="2" charset="0"/>
              <a:ea typeface="Roboto" panose="02000000000000000000" pitchFamily="2" charset="0"/>
            </a:endParaRPr>
          </a:p>
          <a:p>
            <a:pPr marL="0" lvl="0" indent="0" algn="l" rtl="0">
              <a:spcBef>
                <a:spcPts val="0"/>
              </a:spcBef>
              <a:spcAft>
                <a:spcPts val="600"/>
              </a:spcAft>
              <a:buNone/>
            </a:pPr>
            <a:r>
              <a:rPr lang="en-GB" sz="2000" b="1" dirty="0" smtClean="0">
                <a:solidFill>
                  <a:schemeClr val="accent2"/>
                </a:solidFill>
                <a:latin typeface="Quicksand" pitchFamily="2" charset="0"/>
                <a:ea typeface="Roboto" panose="02000000000000000000" pitchFamily="2" charset="0"/>
              </a:rPr>
              <a:t>Giảng viên: </a:t>
            </a:r>
            <a:r>
              <a:rPr lang="en-GB" sz="2000" dirty="0" smtClean="0">
                <a:solidFill>
                  <a:schemeClr val="accent2"/>
                </a:solidFill>
                <a:latin typeface="Quicksand" pitchFamily="2" charset="0"/>
                <a:ea typeface="Roboto" panose="02000000000000000000" pitchFamily="2" charset="0"/>
              </a:rPr>
              <a:t>Thầy Phụng Nam</a:t>
            </a:r>
            <a:endParaRPr sz="2000" dirty="0">
              <a:solidFill>
                <a:schemeClr val="accent2"/>
              </a:solidFill>
              <a:latin typeface="Quicksand" pitchFamily="2" charset="0"/>
              <a:ea typeface="Roboto" panose="02000000000000000000" pitchFamily="2" charset="0"/>
            </a:endParaRPr>
          </a:p>
        </p:txBody>
      </p:sp>
      <p:sp>
        <p:nvSpPr>
          <p:cNvPr id="130" name="Google Shape;130;p18"/>
          <p:cNvSpPr/>
          <p:nvPr/>
        </p:nvSpPr>
        <p:spPr>
          <a:xfrm>
            <a:off x="8059333" y="3094872"/>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31" name="Google Shape;131;p18"/>
          <p:cNvGrpSpPr/>
          <p:nvPr/>
        </p:nvGrpSpPr>
        <p:grpSpPr>
          <a:xfrm>
            <a:off x="6959810" y="1289634"/>
            <a:ext cx="1468628" cy="1468963"/>
            <a:chOff x="6654650" y="3665275"/>
            <a:chExt cx="409100" cy="409125"/>
          </a:xfrm>
        </p:grpSpPr>
        <p:sp>
          <p:nvSpPr>
            <p:cNvPr id="132" name="Google Shape;13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 name="Google Shape;13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34" name="Google Shape;134;p18"/>
          <p:cNvGrpSpPr/>
          <p:nvPr/>
        </p:nvGrpSpPr>
        <p:grpSpPr>
          <a:xfrm rot="269126">
            <a:off x="5739791" y="3131327"/>
            <a:ext cx="970269" cy="970339"/>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39" name="Google Shape;139;p18"/>
          <p:cNvSpPr/>
          <p:nvPr/>
        </p:nvSpPr>
        <p:spPr>
          <a:xfrm rot="2466579">
            <a:off x="6393633" y="703834"/>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 name="Google Shape;140;p18"/>
          <p:cNvSpPr/>
          <p:nvPr/>
        </p:nvSpPr>
        <p:spPr>
          <a:xfrm rot="-1609357">
            <a:off x="6019937" y="2343785"/>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 name="Google Shape;141;p18"/>
          <p:cNvSpPr/>
          <p:nvPr/>
        </p:nvSpPr>
        <p:spPr>
          <a:xfrm rot="2926412">
            <a:off x="8543052" y="1719581"/>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 name="Google Shape;142;p18"/>
          <p:cNvSpPr/>
          <p:nvPr/>
        </p:nvSpPr>
        <p:spPr>
          <a:xfrm rot="-1609257">
            <a:off x="7878933" y="492918"/>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1"/>
                </a:solidFill>
                <a:latin typeface="Quicksand" pitchFamily="2" charset="0"/>
              </a:rPr>
              <a:t>3</a:t>
            </a:r>
            <a:r>
              <a:rPr lang="en-GB" smtClean="0">
                <a:solidFill>
                  <a:schemeClr val="accent1"/>
                </a:solidFill>
                <a:latin typeface="Quicksand" pitchFamily="2" charset="0"/>
              </a:rPr>
              <a:t>.</a:t>
            </a:r>
            <a:endParaRPr dirty="0">
              <a:solidFill>
                <a:schemeClr val="accent1"/>
              </a:solidFill>
              <a:latin typeface="Quicksand" pitchFamily="2" charset="0"/>
            </a:endParaRPr>
          </a:p>
          <a:p>
            <a:pPr marL="0" lvl="0" indent="0" algn="l" rtl="0">
              <a:spcBef>
                <a:spcPts val="0"/>
              </a:spcBef>
              <a:spcAft>
                <a:spcPts val="0"/>
              </a:spcAft>
              <a:buNone/>
            </a:pPr>
            <a:r>
              <a:rPr lang="en-US" dirty="0" err="1" smtClean="0">
                <a:latin typeface="Quicksand" pitchFamily="2" charset="0"/>
              </a:rPr>
              <a:t>Sứ</a:t>
            </a:r>
            <a:r>
              <a:rPr lang="en-US" dirty="0" smtClean="0">
                <a:latin typeface="Quicksand" pitchFamily="2" charset="0"/>
              </a:rPr>
              <a:t> </a:t>
            </a:r>
            <a:r>
              <a:rPr lang="en-US" dirty="0" err="1" smtClean="0">
                <a:latin typeface="Quicksand" pitchFamily="2" charset="0"/>
              </a:rPr>
              <a:t>mệnh</a:t>
            </a:r>
            <a:endParaRPr dirty="0">
              <a:latin typeface="Quicksand" pitchFamily="2" charset="0"/>
            </a:endParaRPr>
          </a:p>
        </p:txBody>
      </p:sp>
      <p:sp>
        <p:nvSpPr>
          <p:cNvPr id="110" name="Google Shape;110;p15"/>
          <p:cNvSpPr txBox="1">
            <a:spLocks noGrp="1"/>
          </p:cNvSpPr>
          <p:nvPr>
            <p:ph type="subTitle" idx="1"/>
          </p:nvPr>
        </p:nvSpPr>
        <p:spPr>
          <a:xfrm>
            <a:off x="685800" y="2816876"/>
            <a:ext cx="5340927" cy="934239"/>
          </a:xfrm>
          <a:prstGeom prst="rect">
            <a:avLst/>
          </a:prstGeom>
        </p:spPr>
        <p:txBody>
          <a:bodyPr spcFirstLastPara="1" wrap="square" lIns="0" tIns="0" rIns="0" bIns="0" anchor="t" anchorCtr="0">
            <a:noAutofit/>
          </a:bodyPr>
          <a:lstStyle/>
          <a:p>
            <a:pPr marL="0" lvl="0" indent="0">
              <a:spcAft>
                <a:spcPts val="600"/>
              </a:spcAft>
            </a:pPr>
            <a:r>
              <a:rPr lang="en-US" sz="2000" dirty="0" err="1" smtClean="0">
                <a:latin typeface="Quicksand" pitchFamily="2" charset="0"/>
              </a:rPr>
              <a:t>Lý</a:t>
            </a:r>
            <a:r>
              <a:rPr lang="en-US" sz="2000" dirty="0" smtClean="0">
                <a:latin typeface="Quicksand" pitchFamily="2" charset="0"/>
              </a:rPr>
              <a:t> do </a:t>
            </a:r>
            <a:r>
              <a:rPr lang="en-US" sz="2000" dirty="0" err="1" smtClean="0">
                <a:latin typeface="Quicksand" pitchFamily="2" charset="0"/>
              </a:rPr>
              <a:t>tồn</a:t>
            </a:r>
            <a:r>
              <a:rPr lang="en-US" sz="2000" dirty="0" smtClean="0">
                <a:latin typeface="Quicksand" pitchFamily="2" charset="0"/>
              </a:rPr>
              <a:t> </a:t>
            </a:r>
            <a:r>
              <a:rPr lang="en-US" sz="2000" dirty="0" err="1" smtClean="0">
                <a:latin typeface="Quicksand" pitchFamily="2" charset="0"/>
              </a:rPr>
              <a:t>tại</a:t>
            </a:r>
            <a:r>
              <a:rPr lang="en-US" sz="2000" dirty="0" smtClean="0">
                <a:latin typeface="Quicksand" pitchFamily="2" charset="0"/>
              </a:rPr>
              <a:t> </a:t>
            </a:r>
            <a:r>
              <a:rPr lang="en-US" sz="2000" dirty="0" err="1" smtClean="0">
                <a:latin typeface="Quicksand" pitchFamily="2" charset="0"/>
              </a:rPr>
              <a:t>của</a:t>
            </a:r>
            <a:r>
              <a:rPr lang="en-US" sz="2000" dirty="0" smtClean="0">
                <a:latin typeface="Quicksand" pitchFamily="2" charset="0"/>
              </a:rPr>
              <a:t> </a:t>
            </a:r>
            <a:r>
              <a:rPr lang="en-US" sz="2000" dirty="0" err="1" smtClean="0">
                <a:latin typeface="Quicksand" pitchFamily="2" charset="0"/>
              </a:rPr>
              <a:t>dự</a:t>
            </a:r>
            <a:r>
              <a:rPr lang="en-US" sz="2000" dirty="0" smtClean="0">
                <a:latin typeface="Quicksand" pitchFamily="2" charset="0"/>
              </a:rPr>
              <a:t> </a:t>
            </a:r>
            <a:r>
              <a:rPr lang="en-US" sz="2000" dirty="0" err="1" smtClean="0">
                <a:latin typeface="Quicksand" pitchFamily="2" charset="0"/>
              </a:rPr>
              <a:t>án</a:t>
            </a:r>
            <a:r>
              <a:rPr lang="en-US" sz="2000" dirty="0" smtClean="0">
                <a:latin typeface="Quicksand" pitchFamily="2" charset="0"/>
              </a:rPr>
              <a:t>, </a:t>
            </a:r>
            <a:r>
              <a:rPr lang="en-US" sz="2000" dirty="0" err="1" smtClean="0">
                <a:latin typeface="Quicksand" pitchFamily="2" charset="0"/>
              </a:rPr>
              <a:t>sản</a:t>
            </a:r>
            <a:r>
              <a:rPr lang="en-US" sz="2000" dirty="0" smtClean="0">
                <a:latin typeface="Quicksand" pitchFamily="2" charset="0"/>
              </a:rPr>
              <a:t> </a:t>
            </a:r>
            <a:r>
              <a:rPr lang="en-US" sz="2000" dirty="0" err="1" smtClean="0">
                <a:latin typeface="Quicksand" pitchFamily="2" charset="0"/>
              </a:rPr>
              <a:t>phẩm</a:t>
            </a:r>
            <a:r>
              <a:rPr lang="en-US" sz="2000" dirty="0" smtClean="0">
                <a:latin typeface="Quicksand" pitchFamily="2" charset="0"/>
              </a:rPr>
              <a:t>, </a:t>
            </a:r>
            <a:r>
              <a:rPr lang="en-US" sz="2000" dirty="0" err="1" smtClean="0">
                <a:latin typeface="Quicksand" pitchFamily="2" charset="0"/>
              </a:rPr>
              <a:t>của</a:t>
            </a:r>
            <a:r>
              <a:rPr lang="en-US" sz="2000" dirty="0" smtClean="0">
                <a:latin typeface="Quicksand" pitchFamily="2" charset="0"/>
              </a:rPr>
              <a:t> </a:t>
            </a:r>
            <a:r>
              <a:rPr lang="en-US" sz="2000" dirty="0" err="1" smtClean="0">
                <a:latin typeface="Quicksand" pitchFamily="2" charset="0"/>
              </a:rPr>
              <a:t>ứng</a:t>
            </a:r>
            <a:r>
              <a:rPr lang="en-US" sz="2000" dirty="0" smtClean="0">
                <a:latin typeface="Quicksand" pitchFamily="2" charset="0"/>
              </a:rPr>
              <a:t> </a:t>
            </a:r>
            <a:r>
              <a:rPr lang="en-US" sz="2000" dirty="0" err="1" smtClean="0">
                <a:latin typeface="Quicksand" pitchFamily="2" charset="0"/>
              </a:rPr>
              <a:t>dụng</a:t>
            </a:r>
            <a:r>
              <a:rPr lang="en-US" sz="2000" dirty="0" smtClean="0">
                <a:latin typeface="Quicksand" pitchFamily="2" charset="0"/>
              </a:rPr>
              <a:t> </a:t>
            </a:r>
            <a:r>
              <a:rPr lang="en-US" sz="2000" dirty="0" err="1" smtClean="0">
                <a:latin typeface="Quicksand" pitchFamily="2" charset="0"/>
              </a:rPr>
              <a:t>Flook</a:t>
            </a:r>
            <a:r>
              <a:rPr lang="en-US" sz="2000" dirty="0" smtClean="0">
                <a:latin typeface="Quicksand" pitchFamily="2" charset="0"/>
              </a:rPr>
              <a:t> </a:t>
            </a:r>
            <a:r>
              <a:rPr lang="en-US" sz="2000" dirty="0" err="1" smtClean="0">
                <a:latin typeface="Quicksand" pitchFamily="2" charset="0"/>
              </a:rPr>
              <a:t>là</a:t>
            </a:r>
            <a:r>
              <a:rPr lang="en-US" sz="2000" dirty="0" smtClean="0">
                <a:latin typeface="Quicksand" pitchFamily="2" charset="0"/>
              </a:rPr>
              <a:t> </a:t>
            </a:r>
            <a:r>
              <a:rPr lang="en-US" sz="2000" dirty="0" err="1" smtClean="0">
                <a:latin typeface="Quicksand" pitchFamily="2" charset="0"/>
              </a:rPr>
              <a:t>gì</a:t>
            </a:r>
            <a:r>
              <a:rPr lang="en-US" sz="2000" dirty="0">
                <a:latin typeface="Quicksand" pitchFamily="2" charset="0"/>
              </a:rPr>
              <a:t>?</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D1F6FF"/>
            </a:gs>
          </a:gsLst>
          <a:path path="circle">
            <a:fillToRect l="100000" t="100000"/>
          </a:path>
        </a:gradFill>
        <a:effectLst/>
      </p:bgPr>
    </p:bg>
    <p:spTree>
      <p:nvGrpSpPr>
        <p:cNvPr id="1" name="Shape 164"/>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0625" y="-11900"/>
            <a:ext cx="4143375" cy="5155351"/>
          </a:xfrm>
          <a:prstGeom prst="rect">
            <a:avLst/>
          </a:prstGeom>
        </p:spPr>
      </p:pic>
      <p:sp>
        <p:nvSpPr>
          <p:cNvPr id="166" name="Google Shape;166;p21"/>
          <p:cNvSpPr txBox="1">
            <a:spLocks noGrp="1"/>
          </p:cNvSpPr>
          <p:nvPr>
            <p:ph type="title"/>
          </p:nvPr>
        </p:nvSpPr>
        <p:spPr>
          <a:xfrm>
            <a:off x="637091" y="1157425"/>
            <a:ext cx="5046736" cy="88889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2400" dirty="0" smtClean="0">
                <a:solidFill>
                  <a:schemeClr val="accent2"/>
                </a:solidFill>
                <a:latin typeface="Quicksand" pitchFamily="2" charset="0"/>
              </a:rPr>
              <a:t>“ Mở tiềm năng</a:t>
            </a:r>
            <a:r>
              <a:rPr lang="en-GB" sz="2400" dirty="0" smtClean="0">
                <a:solidFill>
                  <a:schemeClr val="accent2"/>
                </a:solidFill>
                <a:latin typeface="Quicksand" pitchFamily="2" charset="0"/>
              </a:rPr>
              <a:t>, </a:t>
            </a:r>
            <a:r>
              <a:rPr lang="en-US" altLang="en-GB" sz="2400" dirty="0" smtClean="0">
                <a:solidFill>
                  <a:schemeClr val="accent2"/>
                </a:solidFill>
                <a:latin typeface="Quicksand" pitchFamily="2" charset="0"/>
              </a:rPr>
              <a:t>khơi sáng tạo, xây dựng cộng đồng, kết nối đam mê. ”</a:t>
            </a:r>
            <a:endParaRPr sz="2400" dirty="0">
              <a:solidFill>
                <a:schemeClr val="accent2"/>
              </a:solidFill>
              <a:latin typeface="Quicksand" pitchFamily="2" charset="0"/>
            </a:endParaRPr>
          </a:p>
        </p:txBody>
      </p:sp>
      <p:sp>
        <p:nvSpPr>
          <p:cNvPr id="167" name="Google Shape;167;p21"/>
          <p:cNvSpPr txBox="1">
            <a:spLocks noGrp="1"/>
          </p:cNvSpPr>
          <p:nvPr>
            <p:ph type="body" idx="1"/>
          </p:nvPr>
        </p:nvSpPr>
        <p:spPr>
          <a:xfrm>
            <a:off x="637090" y="2624873"/>
            <a:ext cx="4516801" cy="1732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2000" dirty="0" smtClean="0">
                <a:latin typeface="Quicksand" pitchFamily="2" charset="0"/>
              </a:rPr>
              <a:t>Flook muốn xây dựng nền tảng mang tính kết nối cao cho cả đọc giả và tác giả, tạo nên môi trường tương tác sôi nổi, thú vị.</a:t>
            </a:r>
            <a:endParaRPr sz="2000" dirty="0">
              <a:latin typeface="Quicksand" pitchFamily="2" charset="0"/>
            </a:endParaRPr>
          </a:p>
        </p:txBody>
      </p:sp>
      <p:sp>
        <p:nvSpPr>
          <p:cNvPr id="168" name="Google Shape;168;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1"/>
                </a:solidFill>
                <a:latin typeface="Quicksand" pitchFamily="2" charset="0"/>
              </a:rPr>
              <a:t>4</a:t>
            </a:r>
            <a:r>
              <a:rPr lang="en-GB" smtClean="0">
                <a:solidFill>
                  <a:schemeClr val="accent1"/>
                </a:solidFill>
                <a:latin typeface="Quicksand" pitchFamily="2" charset="0"/>
              </a:rPr>
              <a:t>.</a:t>
            </a:r>
            <a:endParaRPr dirty="0">
              <a:solidFill>
                <a:schemeClr val="accent1"/>
              </a:solidFill>
              <a:latin typeface="Quicksand" pitchFamily="2" charset="0"/>
            </a:endParaRPr>
          </a:p>
          <a:p>
            <a:pPr marL="0" lvl="0" indent="0" algn="l" rtl="0">
              <a:spcBef>
                <a:spcPts val="0"/>
              </a:spcBef>
              <a:spcAft>
                <a:spcPts val="0"/>
              </a:spcAft>
              <a:buNone/>
            </a:pPr>
            <a:r>
              <a:rPr lang="en-US" dirty="0" err="1" smtClean="0">
                <a:latin typeface="Quicksand" pitchFamily="2" charset="0"/>
              </a:rPr>
              <a:t>Giá</a:t>
            </a:r>
            <a:r>
              <a:rPr lang="en-US" dirty="0" smtClean="0">
                <a:latin typeface="Quicksand" pitchFamily="2" charset="0"/>
              </a:rPr>
              <a:t> </a:t>
            </a:r>
            <a:r>
              <a:rPr lang="en-US" dirty="0" err="1" smtClean="0">
                <a:latin typeface="Quicksand" pitchFamily="2" charset="0"/>
              </a:rPr>
              <a:t>trị</a:t>
            </a:r>
            <a:r>
              <a:rPr lang="en-US" dirty="0" smtClean="0">
                <a:latin typeface="Quicksand" pitchFamily="2" charset="0"/>
              </a:rPr>
              <a:t> </a:t>
            </a:r>
            <a:r>
              <a:rPr lang="en-US" dirty="0" err="1" smtClean="0">
                <a:latin typeface="Quicksand" pitchFamily="2" charset="0"/>
              </a:rPr>
              <a:t>cốt</a:t>
            </a:r>
            <a:r>
              <a:rPr lang="en-US" dirty="0" smtClean="0">
                <a:latin typeface="Quicksand" pitchFamily="2" charset="0"/>
              </a:rPr>
              <a:t> </a:t>
            </a:r>
            <a:r>
              <a:rPr lang="en-US" dirty="0" err="1" smtClean="0">
                <a:latin typeface="Quicksand" pitchFamily="2" charset="0"/>
              </a:rPr>
              <a:t>lõi</a:t>
            </a:r>
            <a:endParaRPr dirty="0">
              <a:latin typeface="Quicksand" pitchFamily="2" charset="0"/>
            </a:endParaRPr>
          </a:p>
        </p:txBody>
      </p:sp>
      <p:sp>
        <p:nvSpPr>
          <p:cNvPr id="110" name="Google Shape;110;p15"/>
          <p:cNvSpPr txBox="1">
            <a:spLocks noGrp="1"/>
          </p:cNvSpPr>
          <p:nvPr>
            <p:ph type="subTitle" idx="1"/>
          </p:nvPr>
        </p:nvSpPr>
        <p:spPr>
          <a:xfrm>
            <a:off x="685800" y="2816876"/>
            <a:ext cx="6068291" cy="934239"/>
          </a:xfrm>
          <a:prstGeom prst="rect">
            <a:avLst/>
          </a:prstGeom>
        </p:spPr>
        <p:txBody>
          <a:bodyPr spcFirstLastPara="1" wrap="square" lIns="0" tIns="0" rIns="0" bIns="0" anchor="t" anchorCtr="0">
            <a:noAutofit/>
          </a:bodyPr>
          <a:lstStyle/>
          <a:p>
            <a:pPr marL="0" lvl="0" indent="0">
              <a:spcAft>
                <a:spcPts val="600"/>
              </a:spcAft>
            </a:pPr>
            <a:r>
              <a:rPr lang="en-US" sz="2000" dirty="0" err="1" smtClean="0">
                <a:latin typeface="Quicksand" pitchFamily="2" charset="0"/>
              </a:rPr>
              <a:t>Đâu</a:t>
            </a:r>
            <a:r>
              <a:rPr lang="en-US" sz="2000" dirty="0" smtClean="0">
                <a:latin typeface="Quicksand" pitchFamily="2" charset="0"/>
              </a:rPr>
              <a:t> </a:t>
            </a:r>
            <a:r>
              <a:rPr lang="en-US" sz="2000" dirty="0" err="1" smtClean="0">
                <a:latin typeface="Quicksand" pitchFamily="2" charset="0"/>
              </a:rPr>
              <a:t>là</a:t>
            </a:r>
            <a:r>
              <a:rPr lang="en-US" sz="2000" dirty="0" smtClean="0">
                <a:latin typeface="Quicksand" pitchFamily="2" charset="0"/>
              </a:rPr>
              <a:t> </a:t>
            </a:r>
            <a:r>
              <a:rPr lang="en-US" sz="2000" dirty="0" err="1" smtClean="0">
                <a:latin typeface="Quicksand" pitchFamily="2" charset="0"/>
              </a:rPr>
              <a:t>những</a:t>
            </a:r>
            <a:r>
              <a:rPr lang="en-US" sz="2000" dirty="0" smtClean="0">
                <a:latin typeface="Quicksand" pitchFamily="2" charset="0"/>
              </a:rPr>
              <a:t> </a:t>
            </a:r>
            <a:r>
              <a:rPr lang="en-US" sz="2000" dirty="0" err="1" smtClean="0">
                <a:latin typeface="Quicksand" pitchFamily="2" charset="0"/>
              </a:rPr>
              <a:t>nguyên</a:t>
            </a:r>
            <a:r>
              <a:rPr lang="en-US" sz="2000" dirty="0" smtClean="0">
                <a:latin typeface="Quicksand" pitchFamily="2" charset="0"/>
              </a:rPr>
              <a:t> </a:t>
            </a:r>
            <a:r>
              <a:rPr lang="en-US" sz="2000" dirty="0" err="1" smtClean="0">
                <a:latin typeface="Quicksand" pitchFamily="2" charset="0"/>
              </a:rPr>
              <a:t>tắc</a:t>
            </a:r>
            <a:r>
              <a:rPr lang="en-US" sz="2000" dirty="0" smtClean="0">
                <a:latin typeface="Quicksand" pitchFamily="2" charset="0"/>
              </a:rPr>
              <a:t> </a:t>
            </a:r>
            <a:r>
              <a:rPr lang="en-US" sz="2000" dirty="0" err="1" smtClean="0">
                <a:latin typeface="Quicksand" pitchFamily="2" charset="0"/>
              </a:rPr>
              <a:t>cần</a:t>
            </a:r>
            <a:r>
              <a:rPr lang="en-US" sz="2000" dirty="0" smtClean="0">
                <a:latin typeface="Quicksand" pitchFamily="2" charset="0"/>
              </a:rPr>
              <a:t> </a:t>
            </a:r>
            <a:r>
              <a:rPr lang="en-US" sz="2000" dirty="0" err="1" smtClean="0">
                <a:latin typeface="Quicksand" pitchFamily="2" charset="0"/>
              </a:rPr>
              <a:t>được</a:t>
            </a:r>
            <a:r>
              <a:rPr lang="en-US" sz="2000" dirty="0" smtClean="0">
                <a:latin typeface="Quicksand" pitchFamily="2" charset="0"/>
              </a:rPr>
              <a:t> </a:t>
            </a:r>
            <a:r>
              <a:rPr lang="en-US" sz="2000" dirty="0" err="1" smtClean="0">
                <a:latin typeface="Quicksand" pitchFamily="2" charset="0"/>
              </a:rPr>
              <a:t>giữ</a:t>
            </a:r>
            <a:r>
              <a:rPr lang="en-US" sz="2000" dirty="0" smtClean="0">
                <a:latin typeface="Quicksand" pitchFamily="2" charset="0"/>
              </a:rPr>
              <a:t> </a:t>
            </a:r>
            <a:r>
              <a:rPr lang="en-US" sz="2000" dirty="0" err="1" smtClean="0">
                <a:latin typeface="Quicksand" pitchFamily="2" charset="0"/>
              </a:rPr>
              <a:t>vững</a:t>
            </a:r>
            <a:r>
              <a:rPr lang="en-US" sz="2000" dirty="0" smtClean="0">
                <a:latin typeface="Quicksand" pitchFamily="2" charset="0"/>
              </a:rPr>
              <a:t>.</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440050" y="723423"/>
            <a:ext cx="288735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latin typeface="Quicksand" pitchFamily="2" charset="0"/>
              </a:rPr>
              <a:t>Giá trị cốt lõi</a:t>
            </a:r>
            <a:endParaRPr dirty="0">
              <a:latin typeface="Quicksand" pitchFamily="2" charset="0"/>
            </a:endParaRPr>
          </a:p>
        </p:txBody>
      </p:sp>
      <p:sp>
        <p:nvSpPr>
          <p:cNvPr id="242" name="Google Shape;24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243" name="Google Shape;243;p28"/>
          <p:cNvGrpSpPr/>
          <p:nvPr/>
        </p:nvGrpSpPr>
        <p:grpSpPr>
          <a:xfrm>
            <a:off x="183813" y="2101100"/>
            <a:ext cx="2952125" cy="1289700"/>
            <a:chOff x="323513" y="1986800"/>
            <a:chExt cx="2952125" cy="1289700"/>
          </a:xfrm>
        </p:grpSpPr>
        <p:sp>
          <p:nvSpPr>
            <p:cNvPr id="244" name="Google Shape;244;p28"/>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err="1" smtClean="0">
                  <a:solidFill>
                    <a:schemeClr val="dk1"/>
                  </a:solidFill>
                  <a:latin typeface="Quicksand" pitchFamily="2" charset="0"/>
                  <a:ea typeface="Montserrat Light" panose="00000400000000000000"/>
                  <a:cs typeface="Montserrat Light" panose="00000400000000000000"/>
                  <a:sym typeface="Montserrat Light" panose="00000400000000000000"/>
                </a:rPr>
                <a:t>Sáng</a:t>
              </a:r>
              <a:r>
                <a:rPr lang="en-US" sz="1800" b="1"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US" sz="1800" b="1" dirty="0" err="1">
                  <a:solidFill>
                    <a:schemeClr val="dk1"/>
                  </a:solidFill>
                  <a:latin typeface="Quicksand" pitchFamily="2" charset="0"/>
                  <a:ea typeface="Montserrat Light" panose="00000400000000000000"/>
                  <a:cs typeface="Montserrat Light" panose="00000400000000000000"/>
                  <a:sym typeface="Montserrat Light" panose="00000400000000000000"/>
                </a:rPr>
                <a:t>T</a:t>
              </a:r>
              <a:r>
                <a:rPr lang="en-US" sz="1800" b="1" smtClean="0">
                  <a:solidFill>
                    <a:schemeClr val="dk1"/>
                  </a:solidFill>
                  <a:latin typeface="Quicksand" pitchFamily="2" charset="0"/>
                  <a:ea typeface="Montserrat Light" panose="00000400000000000000"/>
                  <a:cs typeface="Montserrat Light" panose="00000400000000000000"/>
                  <a:sym typeface="Montserrat Light" panose="00000400000000000000"/>
                </a:rPr>
                <a:t>ạo</a:t>
              </a:r>
              <a:endParaRPr lang="en-US" sz="1800" b="1"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r" rtl="0">
                <a:spcBef>
                  <a:spcPts val="0"/>
                </a:spcBef>
                <a:spcAft>
                  <a:spcPts val="0"/>
                </a:spcAft>
                <a:buNone/>
              </a:pPr>
              <a:endParaRPr sz="1050"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r" rtl="0">
                <a:spcBef>
                  <a:spcPts val="0"/>
                </a:spcBef>
                <a:spcAft>
                  <a:spcPts val="1600"/>
                </a:spcAft>
                <a:buNone/>
              </a:pP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Không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ngừng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đổi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mới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tiên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phong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đầu</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sáng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tạo</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nên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những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tính</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năng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độc</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đáo</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thú</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vị</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a:t>
              </a:r>
              <a:endParaRPr dirty="0">
                <a:solidFill>
                  <a:schemeClr val="dk1"/>
                </a:solidFill>
                <a:latin typeface="Quicksand" pitchFamily="2" charset="0"/>
                <a:ea typeface="Montserrat Light" panose="00000400000000000000"/>
                <a:cs typeface="Montserrat Light" panose="00000400000000000000"/>
                <a:sym typeface="Montserrat Light" panose="00000400000000000000"/>
              </a:endParaRPr>
            </a:p>
          </p:txBody>
        </p:sp>
        <p:cxnSp>
          <p:nvCxnSpPr>
            <p:cNvPr id="245" name="Google Shape;245;p28"/>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grpSp>
      <p:grpSp>
        <p:nvGrpSpPr>
          <p:cNvPr id="246" name="Google Shape;246;p28"/>
          <p:cNvGrpSpPr/>
          <p:nvPr/>
        </p:nvGrpSpPr>
        <p:grpSpPr>
          <a:xfrm>
            <a:off x="5209838" y="1123850"/>
            <a:ext cx="3610650" cy="1289700"/>
            <a:chOff x="5209838" y="1060350"/>
            <a:chExt cx="3610650" cy="1289700"/>
          </a:xfrm>
        </p:grpSpPr>
        <p:sp>
          <p:nvSpPr>
            <p:cNvPr id="247" name="Google Shape;247;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Trách </a:t>
              </a:r>
              <a:r>
                <a:rPr lang="en-US" sz="1800" b="1" smtClean="0">
                  <a:solidFill>
                    <a:schemeClr val="dk1"/>
                  </a:solidFill>
                  <a:latin typeface="Quicksand" pitchFamily="2" charset="0"/>
                  <a:ea typeface="Montserrat Light" panose="00000400000000000000"/>
                  <a:cs typeface="Montserrat Light" panose="00000400000000000000"/>
                  <a:sym typeface="Montserrat Light" panose="00000400000000000000"/>
                </a:rPr>
                <a:t>Nhiệm</a:t>
              </a:r>
              <a:endParaRPr sz="1800" b="1"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l" rtl="0">
                <a:spcBef>
                  <a:spcPts val="0"/>
                </a:spcBef>
                <a:spcAft>
                  <a:spcPts val="0"/>
                </a:spcAft>
                <a:buNone/>
              </a:pPr>
              <a:endParaRPr sz="1200"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l" rtl="0">
                <a:spcBef>
                  <a:spcPts val="0"/>
                </a:spcBef>
                <a:spcAft>
                  <a:spcPts val="1600"/>
                </a:spcAft>
                <a:buNone/>
              </a:pPr>
              <a:r>
                <a:rPr lang="en-US" alt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Có trách nhiệm với xã hội, t</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uân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thủ</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pháp</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luật</a:t>
              </a:r>
              <a:r>
                <a:rPr lang="en-US" alt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 và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chuẩn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mực</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đạo</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đức</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người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Việt</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Nam.</a:t>
              </a:r>
              <a:endParaRPr dirty="0">
                <a:solidFill>
                  <a:schemeClr val="dk1"/>
                </a:solidFill>
                <a:latin typeface="Quicksand" pitchFamily="2" charset="0"/>
                <a:ea typeface="Montserrat Light" panose="00000400000000000000"/>
                <a:cs typeface="Montserrat Light" panose="00000400000000000000"/>
                <a:sym typeface="Montserrat Light" panose="00000400000000000000"/>
              </a:endParaRPr>
            </a:p>
          </p:txBody>
        </p:sp>
        <p:cxnSp>
          <p:nvCxnSpPr>
            <p:cNvPr id="248" name="Google Shape;248;p28"/>
            <p:cNvCxnSpPr/>
            <p:nvPr/>
          </p:nvCxnSpPr>
          <p:spPr>
            <a:xfrm>
              <a:off x="5209838" y="1705200"/>
              <a:ext cx="1286700" cy="0"/>
            </a:xfrm>
            <a:prstGeom prst="straightConnector1">
              <a:avLst/>
            </a:prstGeom>
            <a:noFill/>
            <a:ln w="9525" cap="flat" cmpd="sng">
              <a:solidFill>
                <a:schemeClr val="accent4"/>
              </a:solidFill>
              <a:prstDash val="solid"/>
              <a:round/>
              <a:headEnd type="none" w="sm" len="sm"/>
              <a:tailEnd type="oval" w="med" len="med"/>
            </a:ln>
          </p:spPr>
        </p:cxnSp>
      </p:grpSp>
      <p:grpSp>
        <p:nvGrpSpPr>
          <p:cNvPr id="249" name="Google Shape;249;p28"/>
          <p:cNvGrpSpPr/>
          <p:nvPr/>
        </p:nvGrpSpPr>
        <p:grpSpPr>
          <a:xfrm>
            <a:off x="5209838" y="3330787"/>
            <a:ext cx="3610650" cy="1289700"/>
            <a:chOff x="5209838" y="3020450"/>
            <a:chExt cx="3610650" cy="1289700"/>
          </a:xfrm>
        </p:grpSpPr>
        <p:sp>
          <p:nvSpPr>
            <p:cNvPr id="250" name="Google Shape;250;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err="1" smtClean="0">
                  <a:solidFill>
                    <a:schemeClr val="dk1"/>
                  </a:solidFill>
                  <a:latin typeface="Quicksand" pitchFamily="2" charset="0"/>
                  <a:ea typeface="Montserrat Light" panose="00000400000000000000"/>
                  <a:cs typeface="Montserrat Light" panose="00000400000000000000"/>
                  <a:sym typeface="Montserrat Light" panose="00000400000000000000"/>
                </a:rPr>
                <a:t>Kết</a:t>
              </a:r>
              <a:r>
                <a:rPr lang="en-US" sz="1800" b="1"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US" sz="1800" b="1" dirty="0" err="1">
                  <a:solidFill>
                    <a:schemeClr val="dk1"/>
                  </a:solidFill>
                  <a:latin typeface="Quicksand" pitchFamily="2" charset="0"/>
                  <a:ea typeface="Montserrat Light" panose="00000400000000000000"/>
                  <a:cs typeface="Montserrat Light" panose="00000400000000000000"/>
                  <a:sym typeface="Montserrat Light" panose="00000400000000000000"/>
                </a:rPr>
                <a:t>N</a:t>
              </a:r>
              <a:r>
                <a:rPr lang="en-US" sz="1800" b="1" smtClean="0">
                  <a:solidFill>
                    <a:schemeClr val="dk1"/>
                  </a:solidFill>
                  <a:latin typeface="Quicksand" pitchFamily="2" charset="0"/>
                  <a:ea typeface="Montserrat Light" panose="00000400000000000000"/>
                  <a:cs typeface="Montserrat Light" panose="00000400000000000000"/>
                  <a:sym typeface="Montserrat Light" panose="00000400000000000000"/>
                </a:rPr>
                <a:t>ối</a:t>
              </a:r>
              <a:endParaRPr sz="1800" b="1"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l" rtl="0">
                <a:spcBef>
                  <a:spcPts val="0"/>
                </a:spcBef>
                <a:spcAft>
                  <a:spcPts val="0"/>
                </a:spcAft>
                <a:buNone/>
              </a:pPr>
              <a:endParaRPr sz="1200" dirty="0">
                <a:solidFill>
                  <a:schemeClr val="dk1"/>
                </a:solidFill>
                <a:latin typeface="Quicksand" pitchFamily="2" charset="0"/>
                <a:ea typeface="Montserrat Light" panose="00000400000000000000"/>
                <a:cs typeface="Montserrat Light" panose="00000400000000000000"/>
                <a:sym typeface="Montserrat Light" panose="00000400000000000000"/>
              </a:endParaRPr>
            </a:p>
            <a:p>
              <a:pPr marL="0" lvl="0" indent="0" algn="l" rtl="0">
                <a:spcBef>
                  <a:spcPts val="0"/>
                </a:spcBef>
                <a:spcAft>
                  <a:spcPts val="1600"/>
                </a:spcAft>
                <a:buNone/>
              </a:pP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Luôn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luôn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kết</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nối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và</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tạo</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nên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sự</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kết</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nối</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Xây</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dựng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cộng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đồng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văn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minh,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bền</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 </a:t>
              </a:r>
              <a:r>
                <a:rPr lang="en-GB" dirty="0" err="1" smtClean="0">
                  <a:solidFill>
                    <a:schemeClr val="dk1"/>
                  </a:solidFill>
                  <a:latin typeface="Quicksand" pitchFamily="2" charset="0"/>
                  <a:ea typeface="Montserrat Light" panose="00000400000000000000"/>
                  <a:cs typeface="Montserrat Light" panose="00000400000000000000"/>
                  <a:sym typeface="Montserrat Light" panose="00000400000000000000"/>
                </a:rPr>
                <a:t>vững</a:t>
              </a:r>
              <a:r>
                <a:rPr lang="en-GB" dirty="0" smtClean="0">
                  <a:solidFill>
                    <a:schemeClr val="dk1"/>
                  </a:solidFill>
                  <a:latin typeface="Quicksand" pitchFamily="2" charset="0"/>
                  <a:ea typeface="Montserrat Light" panose="00000400000000000000"/>
                  <a:cs typeface="Montserrat Light" panose="00000400000000000000"/>
                  <a:sym typeface="Montserrat Light" panose="00000400000000000000"/>
                </a:rPr>
                <a:t>.</a:t>
              </a:r>
              <a:endParaRPr dirty="0">
                <a:solidFill>
                  <a:schemeClr val="dk1"/>
                </a:solidFill>
                <a:latin typeface="Quicksand" pitchFamily="2" charset="0"/>
                <a:ea typeface="Montserrat Light" panose="00000400000000000000"/>
                <a:cs typeface="Montserrat Light" panose="00000400000000000000"/>
                <a:sym typeface="Montserrat Light" panose="00000400000000000000"/>
              </a:endParaRPr>
            </a:p>
          </p:txBody>
        </p:sp>
        <p:cxnSp>
          <p:nvCxnSpPr>
            <p:cNvPr id="251" name="Google Shape;251;p28"/>
            <p:cNvCxnSpPr/>
            <p:nvPr/>
          </p:nvCxnSpPr>
          <p:spPr>
            <a:xfrm>
              <a:off x="5209838" y="3648300"/>
              <a:ext cx="1286700" cy="0"/>
            </a:xfrm>
            <a:prstGeom prst="straightConnector1">
              <a:avLst/>
            </a:prstGeom>
            <a:noFill/>
            <a:ln w="9525" cap="flat" cmpd="sng">
              <a:solidFill>
                <a:schemeClr val="accent3"/>
              </a:solidFill>
              <a:prstDash val="solid"/>
              <a:round/>
              <a:headEnd type="none" w="sm" len="sm"/>
              <a:tailEnd type="oval" w="med" len="med"/>
            </a:ln>
          </p:spPr>
        </p:cxnSp>
      </p:grpSp>
      <p:grpSp>
        <p:nvGrpSpPr>
          <p:cNvPr id="29" name="Google Shape;252;p28"/>
          <p:cNvGrpSpPr/>
          <p:nvPr/>
        </p:nvGrpSpPr>
        <p:grpSpPr>
          <a:xfrm>
            <a:off x="2323342" y="598991"/>
            <a:ext cx="4573518" cy="4544460"/>
            <a:chOff x="2662213" y="676344"/>
            <a:chExt cx="3814835" cy="3790597"/>
          </a:xfrm>
        </p:grpSpPr>
        <p:sp>
          <p:nvSpPr>
            <p:cNvPr id="30" name="Google Shape;253;p28"/>
            <p:cNvSpPr/>
            <p:nvPr/>
          </p:nvSpPr>
          <p:spPr>
            <a:xfrm rot="3600185">
              <a:off x="3169983" y="1184511"/>
              <a:ext cx="2774659" cy="2774659"/>
            </a:xfrm>
            <a:prstGeom prst="blockArc">
              <a:avLst>
                <a:gd name="adj1" fmla="val 12622480"/>
                <a:gd name="adj2" fmla="val 19781569"/>
                <a:gd name="adj3" fmla="val 2077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54;p28"/>
            <p:cNvSpPr/>
            <p:nvPr/>
          </p:nvSpPr>
          <p:spPr>
            <a:xfrm rot="10800000">
              <a:off x="3183490" y="1163229"/>
              <a:ext cx="2774700" cy="2774700"/>
            </a:xfrm>
            <a:prstGeom prst="blockArc">
              <a:avLst>
                <a:gd name="adj1" fmla="val 12622480"/>
                <a:gd name="adj2" fmla="val 19662822"/>
                <a:gd name="adj3" fmla="val 2072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55;p28"/>
            <p:cNvSpPr/>
            <p:nvPr/>
          </p:nvSpPr>
          <p:spPr>
            <a:xfrm rot="-3600185">
              <a:off x="3194618" y="118411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33" name="Google Shape;256;p28"/>
            <p:cNvGrpSpPr/>
            <p:nvPr/>
          </p:nvGrpSpPr>
          <p:grpSpPr>
            <a:xfrm rot="-7200165">
              <a:off x="3337679" y="2826785"/>
              <a:ext cx="585011" cy="585536"/>
              <a:chOff x="1967628" y="812211"/>
              <a:chExt cx="588000" cy="588000"/>
            </a:xfrm>
          </p:grpSpPr>
          <p:sp>
            <p:nvSpPr>
              <p:cNvPr id="43" name="Google Shape;257;p28"/>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58;p28"/>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 name="Google Shape;259;p28"/>
            <p:cNvGrpSpPr/>
            <p:nvPr/>
          </p:nvGrpSpPr>
          <p:grpSpPr>
            <a:xfrm>
              <a:off x="4264097" y="1180331"/>
              <a:ext cx="585001" cy="585530"/>
              <a:chOff x="1970048" y="811613"/>
              <a:chExt cx="588000" cy="588000"/>
            </a:xfrm>
          </p:grpSpPr>
          <p:sp>
            <p:nvSpPr>
              <p:cNvPr id="41" name="Google Shape;260;p28"/>
              <p:cNvSpPr/>
              <p:nvPr/>
            </p:nvSpPr>
            <p:spPr>
              <a:xfrm rot="39023">
                <a:off x="1973329" y="814894"/>
                <a:ext cx="581437" cy="581437"/>
              </a:xfrm>
              <a:prstGeom prst="pie">
                <a:avLst>
                  <a:gd name="adj1" fmla="val 6190354"/>
                  <a:gd name="adj2" fmla="val 14996165"/>
                </a:avLst>
              </a:prstGeom>
              <a:solidFill>
                <a:schemeClr val="accent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61;p28"/>
              <p:cNvSpPr/>
              <p:nvPr/>
            </p:nvSpPr>
            <p:spPr>
              <a:xfrm rot="10800000">
                <a:off x="1973295" y="814927"/>
                <a:ext cx="581400" cy="581400"/>
              </a:xfrm>
              <a:prstGeom prst="pie">
                <a:avLst>
                  <a:gd name="adj1" fmla="val 4028252"/>
                  <a:gd name="adj2" fmla="val 1718367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 name="Google Shape;262;p28"/>
            <p:cNvGrpSpPr/>
            <p:nvPr/>
          </p:nvGrpSpPr>
          <p:grpSpPr>
            <a:xfrm rot="7200165">
              <a:off x="5229930" y="2804716"/>
              <a:ext cx="585011" cy="585536"/>
              <a:chOff x="1977085" y="811649"/>
              <a:chExt cx="588000" cy="588000"/>
            </a:xfrm>
          </p:grpSpPr>
          <p:sp>
            <p:nvSpPr>
              <p:cNvPr id="39" name="Google Shape;263;p28"/>
              <p:cNvSpPr/>
              <p:nvPr/>
            </p:nvSpPr>
            <p:spPr>
              <a:xfrm rot="39023">
                <a:off x="1980366" y="81493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64;p28"/>
              <p:cNvSpPr/>
              <p:nvPr/>
            </p:nvSpPr>
            <p:spPr>
              <a:xfrm rot="10800000">
                <a:off x="1980332" y="81496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265;p28"/>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dk1"/>
                  </a:solidFill>
                  <a:latin typeface="Montserrat" panose="00000500000000000000"/>
                  <a:ea typeface="Montserrat" panose="00000500000000000000"/>
                  <a:cs typeface="Montserrat" panose="00000500000000000000"/>
                  <a:sym typeface="Montserrat" panose="00000500000000000000"/>
                </a:rPr>
                <a:t>03 </a:t>
              </a:r>
              <a:endParaRPr sz="1600" b="1">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7" name="Google Shape;266;p28"/>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dk1"/>
                  </a:solidFill>
                  <a:latin typeface="Montserrat" panose="00000500000000000000"/>
                  <a:ea typeface="Montserrat" panose="00000500000000000000"/>
                  <a:cs typeface="Montserrat" panose="00000500000000000000"/>
                  <a:sym typeface="Montserrat" panose="00000500000000000000"/>
                </a:rPr>
                <a:t>01 </a:t>
              </a:r>
              <a:endParaRPr sz="1600" b="1">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38" name="Google Shape;267;p28"/>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chemeClr val="dk1"/>
                  </a:solidFill>
                  <a:latin typeface="Montserrat" panose="00000500000000000000"/>
                  <a:ea typeface="Montserrat" panose="00000500000000000000"/>
                  <a:cs typeface="Montserrat" panose="00000500000000000000"/>
                  <a:sym typeface="Montserrat" panose="00000500000000000000"/>
                </a:rPr>
                <a:t>02 </a:t>
              </a:r>
              <a:endParaRPr sz="1600" b="1">
                <a:solidFill>
                  <a:schemeClr val="dk1"/>
                </a:solidFill>
                <a:latin typeface="Montserrat" panose="00000500000000000000"/>
                <a:ea typeface="Montserrat" panose="00000500000000000000"/>
                <a:cs typeface="Montserrat" panose="00000500000000000000"/>
                <a:sym typeface="Montserrat" panose="0000050000000000000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1"/>
                </a:solidFill>
                <a:latin typeface="Quicksand" pitchFamily="2" charset="0"/>
              </a:rPr>
              <a:t>5</a:t>
            </a:r>
            <a:r>
              <a:rPr lang="en-GB" smtClean="0">
                <a:solidFill>
                  <a:schemeClr val="accent1"/>
                </a:solidFill>
                <a:latin typeface="Quicksand" pitchFamily="2" charset="0"/>
              </a:rPr>
              <a:t>.</a:t>
            </a:r>
            <a:endParaRPr dirty="0">
              <a:solidFill>
                <a:schemeClr val="accent1"/>
              </a:solidFill>
              <a:latin typeface="Quicksand" pitchFamily="2" charset="0"/>
            </a:endParaRPr>
          </a:p>
          <a:p>
            <a:pPr marL="0" lvl="0" indent="0" algn="l" rtl="0">
              <a:spcBef>
                <a:spcPts val="0"/>
              </a:spcBef>
              <a:spcAft>
                <a:spcPts val="0"/>
              </a:spcAft>
              <a:buNone/>
            </a:pPr>
            <a:r>
              <a:rPr lang="vi-VN" dirty="0" smtClean="0">
                <a:latin typeface="Quicksand" pitchFamily="2" charset="0"/>
              </a:rPr>
              <a:t>Phân tích SWOT</a:t>
            </a:r>
            <a:endParaRPr dirty="0">
              <a:latin typeface="Quicksand" pitchFamily="2" charset="0"/>
            </a:endParaRPr>
          </a:p>
        </p:txBody>
      </p:sp>
      <p:sp>
        <p:nvSpPr>
          <p:cNvPr id="110" name="Google Shape;110;p15"/>
          <p:cNvSpPr txBox="1">
            <a:spLocks noGrp="1"/>
          </p:cNvSpPr>
          <p:nvPr>
            <p:ph type="subTitle" idx="1"/>
          </p:nvPr>
        </p:nvSpPr>
        <p:spPr>
          <a:xfrm>
            <a:off x="685800" y="2816876"/>
            <a:ext cx="6515100" cy="934239"/>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sz="2000" dirty="0" err="1" smtClean="0">
                <a:latin typeface="Quicksand" pitchFamily="2" charset="0"/>
              </a:rPr>
              <a:t>Phân</a:t>
            </a:r>
            <a:r>
              <a:rPr lang="en-US" sz="2000" dirty="0" smtClean="0">
                <a:latin typeface="Quicksand" pitchFamily="2" charset="0"/>
              </a:rPr>
              <a:t> </a:t>
            </a:r>
            <a:r>
              <a:rPr lang="en-US" sz="2000" dirty="0" err="1" smtClean="0">
                <a:latin typeface="Quicksand" pitchFamily="2" charset="0"/>
              </a:rPr>
              <a:t>tích</a:t>
            </a:r>
            <a:r>
              <a:rPr lang="en-US" sz="2000" dirty="0" smtClean="0">
                <a:latin typeface="Quicksand" pitchFamily="2" charset="0"/>
              </a:rPr>
              <a:t> </a:t>
            </a:r>
            <a:r>
              <a:rPr lang="en-US" sz="2000" dirty="0" err="1" smtClean="0">
                <a:latin typeface="Quicksand" pitchFamily="2" charset="0"/>
              </a:rPr>
              <a:t>điểm</a:t>
            </a:r>
            <a:r>
              <a:rPr lang="en-US" sz="2000" dirty="0" smtClean="0">
                <a:latin typeface="Quicksand" pitchFamily="2" charset="0"/>
              </a:rPr>
              <a:t> </a:t>
            </a:r>
            <a:r>
              <a:rPr lang="en-US" sz="2000" dirty="0" err="1" smtClean="0">
                <a:latin typeface="Quicksand" pitchFamily="2" charset="0"/>
              </a:rPr>
              <a:t>mạnh</a:t>
            </a:r>
            <a:r>
              <a:rPr lang="en-US" sz="2000" dirty="0" smtClean="0">
                <a:latin typeface="Quicksand" pitchFamily="2" charset="0"/>
              </a:rPr>
              <a:t>, </a:t>
            </a:r>
            <a:r>
              <a:rPr lang="en-US" sz="2000" dirty="0" err="1" smtClean="0">
                <a:latin typeface="Quicksand" pitchFamily="2" charset="0"/>
              </a:rPr>
              <a:t>điểm</a:t>
            </a:r>
            <a:r>
              <a:rPr lang="en-US" sz="2000" dirty="0" smtClean="0">
                <a:latin typeface="Quicksand" pitchFamily="2" charset="0"/>
              </a:rPr>
              <a:t> </a:t>
            </a:r>
            <a:r>
              <a:rPr lang="en-US" sz="2000" dirty="0" err="1" smtClean="0">
                <a:latin typeface="Quicksand" pitchFamily="2" charset="0"/>
              </a:rPr>
              <a:t>yếu</a:t>
            </a:r>
            <a:r>
              <a:rPr lang="en-US" sz="2000" dirty="0" smtClean="0">
                <a:latin typeface="Quicksand" pitchFamily="2" charset="0"/>
              </a:rPr>
              <a:t>, </a:t>
            </a:r>
            <a:r>
              <a:rPr lang="en-US" sz="2000" dirty="0" err="1" smtClean="0">
                <a:latin typeface="Quicksand" pitchFamily="2" charset="0"/>
              </a:rPr>
              <a:t>cơ</a:t>
            </a:r>
            <a:r>
              <a:rPr lang="en-US" sz="2000" dirty="0" smtClean="0">
                <a:latin typeface="Quicksand" pitchFamily="2" charset="0"/>
              </a:rPr>
              <a:t> </a:t>
            </a:r>
            <a:r>
              <a:rPr lang="en-US" sz="2000" dirty="0" err="1" smtClean="0">
                <a:latin typeface="Quicksand" pitchFamily="2" charset="0"/>
              </a:rPr>
              <a:t>hội</a:t>
            </a:r>
            <a:r>
              <a:rPr lang="en-US" sz="2000" dirty="0" smtClean="0">
                <a:latin typeface="Quicksand" pitchFamily="2" charset="0"/>
              </a:rPr>
              <a:t>, </a:t>
            </a:r>
            <a:r>
              <a:rPr lang="en-US" sz="2000" dirty="0" err="1" smtClean="0">
                <a:latin typeface="Quicksand" pitchFamily="2" charset="0"/>
              </a:rPr>
              <a:t>thách</a:t>
            </a:r>
            <a:r>
              <a:rPr lang="en-US" sz="2000" dirty="0" smtClean="0">
                <a:latin typeface="Quicksand" pitchFamily="2" charset="0"/>
              </a:rPr>
              <a:t> </a:t>
            </a:r>
            <a:r>
              <a:rPr lang="en-US" sz="2000" dirty="0" err="1" smtClean="0">
                <a:latin typeface="Quicksand" pitchFamily="2" charset="0"/>
              </a:rPr>
              <a:t>thức</a:t>
            </a:r>
            <a:r>
              <a:rPr lang="en-US" sz="2000" dirty="0" smtClean="0">
                <a:latin typeface="Quicksand" pitchFamily="2" charset="0"/>
              </a:rPr>
              <a:t> </a:t>
            </a:r>
            <a:r>
              <a:rPr lang="en-US" sz="2000" dirty="0" err="1" smtClean="0">
                <a:latin typeface="Quicksand" pitchFamily="2" charset="0"/>
              </a:rPr>
              <a:t>của</a:t>
            </a:r>
            <a:r>
              <a:rPr lang="en-US" sz="2000" dirty="0" smtClean="0">
                <a:latin typeface="Quicksand" pitchFamily="2" charset="0"/>
              </a:rPr>
              <a:t> </a:t>
            </a:r>
            <a:r>
              <a:rPr lang="en-US" sz="2000" dirty="0" err="1" smtClean="0">
                <a:latin typeface="Quicksand" pitchFamily="2" charset="0"/>
              </a:rPr>
              <a:t>dự</a:t>
            </a:r>
            <a:r>
              <a:rPr lang="en-US" sz="2000" dirty="0" smtClean="0">
                <a:latin typeface="Quicksand" pitchFamily="2" charset="0"/>
              </a:rPr>
              <a:t> </a:t>
            </a:r>
            <a:r>
              <a:rPr lang="en-US" sz="2000" dirty="0" err="1" smtClean="0">
                <a:latin typeface="Quicksand" pitchFamily="2" charset="0"/>
              </a:rPr>
              <a:t>án</a:t>
            </a:r>
            <a:r>
              <a:rPr lang="en-US" sz="2000" dirty="0" smtClean="0">
                <a:latin typeface="Quicksand" pitchFamily="2" charset="0"/>
              </a:rPr>
              <a:t>. </a:t>
            </a:r>
            <a:r>
              <a:rPr lang="en-US" sz="2000" dirty="0" err="1" smtClean="0">
                <a:latin typeface="Quicksand" pitchFamily="2" charset="0"/>
              </a:rPr>
              <a:t>Đâu</a:t>
            </a:r>
            <a:r>
              <a:rPr lang="en-US" sz="2000" dirty="0" smtClean="0">
                <a:latin typeface="Quicksand" pitchFamily="2" charset="0"/>
              </a:rPr>
              <a:t> </a:t>
            </a:r>
            <a:r>
              <a:rPr lang="en-US" sz="2000" dirty="0" err="1" smtClean="0">
                <a:latin typeface="Quicksand" pitchFamily="2" charset="0"/>
              </a:rPr>
              <a:t>là</a:t>
            </a:r>
            <a:r>
              <a:rPr lang="en-US" sz="2000" dirty="0" smtClean="0">
                <a:latin typeface="Quicksand" pitchFamily="2" charset="0"/>
              </a:rPr>
              <a:t> </a:t>
            </a:r>
            <a:r>
              <a:rPr lang="en-US" sz="2000" dirty="0" err="1" smtClean="0">
                <a:latin typeface="Quicksand" pitchFamily="2" charset="0"/>
              </a:rPr>
              <a:t>yếu</a:t>
            </a:r>
            <a:r>
              <a:rPr lang="en-US" sz="2000" dirty="0" smtClean="0">
                <a:latin typeface="Quicksand" pitchFamily="2" charset="0"/>
              </a:rPr>
              <a:t> </a:t>
            </a:r>
            <a:r>
              <a:rPr lang="en-US" sz="2000" dirty="0" err="1" smtClean="0">
                <a:latin typeface="Quicksand" pitchFamily="2" charset="0"/>
              </a:rPr>
              <a:t>tố</a:t>
            </a:r>
            <a:r>
              <a:rPr lang="en-US" sz="2000" dirty="0" smtClean="0">
                <a:latin typeface="Quicksand" pitchFamily="2" charset="0"/>
              </a:rPr>
              <a:t> </a:t>
            </a:r>
            <a:r>
              <a:rPr lang="en-US" sz="2000" dirty="0" err="1" smtClean="0">
                <a:latin typeface="Quicksand" pitchFamily="2" charset="0"/>
              </a:rPr>
              <a:t>ảnh</a:t>
            </a:r>
            <a:r>
              <a:rPr lang="en-US" sz="2000" dirty="0" smtClean="0">
                <a:latin typeface="Quicksand" pitchFamily="2" charset="0"/>
              </a:rPr>
              <a:t> </a:t>
            </a:r>
            <a:r>
              <a:rPr lang="en-US" sz="2000" dirty="0" err="1" smtClean="0">
                <a:latin typeface="Quicksand" pitchFamily="2" charset="0"/>
              </a:rPr>
              <a:t>hưởng</a:t>
            </a:r>
            <a:r>
              <a:rPr lang="en-US" sz="2000" dirty="0" smtClean="0">
                <a:latin typeface="Quicksand" pitchFamily="2" charset="0"/>
              </a:rPr>
              <a:t> </a:t>
            </a:r>
            <a:r>
              <a:rPr lang="en-US" sz="2000" dirty="0" err="1" smtClean="0">
                <a:latin typeface="Quicksand" pitchFamily="2" charset="0"/>
              </a:rPr>
              <a:t>đến</a:t>
            </a:r>
            <a:r>
              <a:rPr lang="en-US" sz="2000" dirty="0" smtClean="0">
                <a:latin typeface="Quicksand" pitchFamily="2" charset="0"/>
              </a:rPr>
              <a:t> </a:t>
            </a:r>
            <a:r>
              <a:rPr lang="en-US" sz="2000" dirty="0" err="1" smtClean="0">
                <a:latin typeface="Quicksand" pitchFamily="2" charset="0"/>
              </a:rPr>
              <a:t>hiệu</a:t>
            </a:r>
            <a:r>
              <a:rPr lang="en-US" sz="2000" dirty="0" smtClean="0">
                <a:latin typeface="Quicksand" pitchFamily="2" charset="0"/>
              </a:rPr>
              <a:t> </a:t>
            </a:r>
            <a:r>
              <a:rPr lang="en-US" sz="2000" dirty="0" err="1" smtClean="0">
                <a:latin typeface="Quicksand" pitchFamily="2" charset="0"/>
              </a:rPr>
              <a:t>quả</a:t>
            </a:r>
            <a:r>
              <a:rPr lang="en-US" sz="2000" dirty="0" smtClean="0">
                <a:latin typeface="Quicksand" pitchFamily="2" charset="0"/>
              </a:rPr>
              <a:t> </a:t>
            </a:r>
            <a:r>
              <a:rPr lang="en-US" sz="2000" dirty="0" err="1" smtClean="0">
                <a:latin typeface="Quicksand" pitchFamily="2" charset="0"/>
              </a:rPr>
              <a:t>dự</a:t>
            </a:r>
            <a:r>
              <a:rPr lang="en-US" sz="2000" dirty="0" smtClean="0">
                <a:latin typeface="Quicksand" pitchFamily="2" charset="0"/>
              </a:rPr>
              <a:t> </a:t>
            </a:r>
            <a:r>
              <a:rPr lang="en-US" sz="2000" dirty="0" err="1" smtClean="0">
                <a:latin typeface="Quicksand" pitchFamily="2" charset="0"/>
              </a:rPr>
              <a:t>án</a:t>
            </a:r>
            <a:r>
              <a:rPr lang="en-US" sz="2000" dirty="0" smtClean="0">
                <a:latin typeface="Quicksand" pitchFamily="2" charset="0"/>
              </a:rPr>
              <a:t>.</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40" name="Google Shape;440;p41"/>
          <p:cNvSpPr/>
          <p:nvPr/>
        </p:nvSpPr>
        <p:spPr>
          <a:xfrm>
            <a:off x="286775" y="1363400"/>
            <a:ext cx="42063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smtClean="0">
                <a:solidFill>
                  <a:schemeClr val="dk1"/>
                </a:solidFill>
                <a:latin typeface="Quicksand" pitchFamily="2" charset="0"/>
                <a:ea typeface="Montserrat" panose="00000500000000000000"/>
                <a:cs typeface="Montserrat" panose="00000500000000000000"/>
                <a:sym typeface="Montserrat" panose="00000500000000000000"/>
              </a:rPr>
              <a:t>ĐIỂM MẠNH</a:t>
            </a:r>
            <a:endParaRPr b="1"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l" rtl="0">
              <a:spcBef>
                <a:spcPts val="600"/>
              </a:spcBef>
              <a:spcAft>
                <a:spcPts val="600"/>
              </a:spcAft>
              <a:buFont typeface="Arial" panose="020B0604020202020204" pitchFamily="34" charset="0"/>
              <a:buChar char="•"/>
            </a:pPr>
            <a:r>
              <a:rPr lang="en-GB" dirty="0" smtClean="0">
                <a:solidFill>
                  <a:schemeClr val="dk1"/>
                </a:solidFill>
                <a:latin typeface="Quicksand" pitchFamily="2" charset="0"/>
                <a:ea typeface="Montserrat" panose="00000500000000000000"/>
                <a:cs typeface="Montserrat" panose="00000500000000000000"/>
                <a:sym typeface="Montserrat" panose="00000500000000000000"/>
              </a:rPr>
              <a:t>Tất cả thành viên đều biết lập trình.</a:t>
            </a:r>
            <a:endParaRPr lang="en-GB" dirty="0" smtClean="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l" rtl="0">
              <a:spcBef>
                <a:spcPts val="600"/>
              </a:spcBef>
              <a:spcAft>
                <a:spcPts val="600"/>
              </a:spcAft>
              <a:buFont typeface="Arial" panose="020B0604020202020204" pitchFamily="34" charset="0"/>
              <a:buChar char="•"/>
            </a:pPr>
            <a:r>
              <a:rPr lang="en-GB" dirty="0" smtClean="0">
                <a:solidFill>
                  <a:schemeClr val="dk1"/>
                </a:solidFill>
                <a:latin typeface="Quicksand" pitchFamily="2" charset="0"/>
                <a:ea typeface="Montserrat" panose="00000500000000000000"/>
                <a:cs typeface="Montserrat" panose="00000500000000000000"/>
                <a:sym typeface="Montserrat" panose="00000500000000000000"/>
              </a:rPr>
              <a:t>Yêu thích và có hiểu biết về truyện Manga.</a:t>
            </a:r>
            <a:endParaRPr dirty="0">
              <a:solidFill>
                <a:schemeClr val="dk1"/>
              </a:solidFill>
              <a:latin typeface="Quicksand" pitchFamily="2" charset="0"/>
              <a:ea typeface="Montserrat" panose="00000500000000000000"/>
              <a:cs typeface="Montserrat" panose="00000500000000000000"/>
              <a:sym typeface="Montserrat" panose="00000500000000000000"/>
            </a:endParaRPr>
          </a:p>
        </p:txBody>
      </p:sp>
      <p:sp>
        <p:nvSpPr>
          <p:cNvPr id="441" name="Google Shape;441;p41"/>
          <p:cNvSpPr/>
          <p:nvPr/>
        </p:nvSpPr>
        <p:spPr>
          <a:xfrm>
            <a:off x="4667075" y="1363400"/>
            <a:ext cx="4206300" cy="1584600"/>
          </a:xfrm>
          <a:prstGeom prst="rect">
            <a:avLst/>
          </a:prstGeom>
          <a:solidFill>
            <a:schemeClr val="lt2"/>
          </a:solidFill>
          <a:ln>
            <a:noFill/>
          </a:ln>
        </p:spPr>
        <p:txBody>
          <a:bodyPr spcFirstLastPara="1" wrap="square" lIns="1371600" tIns="91425" rIns="91425" bIns="91425" anchor="t" anchorCtr="0">
            <a:noAutofit/>
          </a:bodyPr>
          <a:lstStyle/>
          <a:p>
            <a:pPr lvl="0" algn="r"/>
            <a:r>
              <a:rPr lang="en-US" b="1" dirty="0">
                <a:solidFill>
                  <a:schemeClr val="dk1"/>
                </a:solidFill>
                <a:latin typeface="Quicksand" pitchFamily="2" charset="0"/>
                <a:ea typeface="Montserrat" panose="00000500000000000000"/>
                <a:cs typeface="Montserrat" panose="00000500000000000000"/>
                <a:sym typeface="Montserrat" panose="00000500000000000000"/>
              </a:rPr>
              <a:t>ĐIỂM </a:t>
            </a:r>
            <a:r>
              <a:rPr lang="en-US" b="1" dirty="0" smtClean="0">
                <a:solidFill>
                  <a:schemeClr val="dk1"/>
                </a:solidFill>
                <a:latin typeface="Quicksand" pitchFamily="2" charset="0"/>
                <a:ea typeface="Montserrat" panose="00000500000000000000"/>
                <a:cs typeface="Montserrat" panose="00000500000000000000"/>
                <a:sym typeface="Montserrat" panose="00000500000000000000"/>
              </a:rPr>
              <a:t>YẾU</a:t>
            </a:r>
            <a:endParaRPr lang="en-US" b="1"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r">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Chưa</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đủ</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kinh</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nghiệm</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r">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Tài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chính</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yếu</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smtClean="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r">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Thiếu</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kiến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thức</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thể</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loại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mới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p:txBody>
      </p:sp>
      <p:sp>
        <p:nvSpPr>
          <p:cNvPr id="442" name="Google Shape;442;p41"/>
          <p:cNvSpPr/>
          <p:nvPr/>
        </p:nvSpPr>
        <p:spPr>
          <a:xfrm>
            <a:off x="286775" y="3121900"/>
            <a:ext cx="42063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panose="020B0604020202020204"/>
              <a:buNone/>
            </a:pPr>
            <a:endParaRPr b="1"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Thời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gian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sử</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dụng</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Internet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tăng</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cao</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từ</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khi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đại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dịch</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Đọc</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giả</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tiềm</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năng</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lên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đến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17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triệu</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học</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sinh</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a:p>
            <a:pPr marL="0" lvl="0" indent="0" algn="l" rtl="0">
              <a:spcBef>
                <a:spcPts val="600"/>
              </a:spcBef>
              <a:spcAft>
                <a:spcPts val="600"/>
              </a:spcAft>
              <a:buClr>
                <a:schemeClr val="dk1"/>
              </a:buClr>
              <a:buSzPts val="1100"/>
              <a:buFont typeface="Arial" panose="020B0604020202020204"/>
              <a:buNone/>
            </a:pPr>
            <a:r>
              <a:rPr lang="en-GB" b="1" dirty="0" smtClean="0">
                <a:solidFill>
                  <a:schemeClr val="dk1"/>
                </a:solidFill>
                <a:latin typeface="Quicksand" pitchFamily="2" charset="0"/>
                <a:ea typeface="Montserrat" panose="00000500000000000000"/>
                <a:cs typeface="Montserrat" panose="00000500000000000000"/>
                <a:sym typeface="Montserrat" panose="00000500000000000000"/>
              </a:rPr>
              <a:t>CƠ HỘI</a:t>
            </a:r>
            <a:endParaRPr dirty="0">
              <a:solidFill>
                <a:schemeClr val="dk1"/>
              </a:solidFill>
              <a:latin typeface="Quicksand" pitchFamily="2" charset="0"/>
              <a:ea typeface="Montserrat" panose="00000500000000000000"/>
              <a:cs typeface="Montserrat" panose="00000500000000000000"/>
              <a:sym typeface="Montserrat" panose="00000500000000000000"/>
            </a:endParaRPr>
          </a:p>
        </p:txBody>
      </p:sp>
      <p:sp>
        <p:nvSpPr>
          <p:cNvPr id="443" name="Google Shape;443;p41"/>
          <p:cNvSpPr/>
          <p:nvPr/>
        </p:nvSpPr>
        <p:spPr>
          <a:xfrm>
            <a:off x="4667075" y="3121900"/>
            <a:ext cx="4206300" cy="1584600"/>
          </a:xfrm>
          <a:prstGeom prst="rect">
            <a:avLst/>
          </a:prstGeom>
          <a:solidFill>
            <a:schemeClr val="lt2"/>
          </a:solidFill>
          <a:ln>
            <a:noFill/>
          </a:ln>
        </p:spPr>
        <p:txBody>
          <a:bodyPr spcFirstLastPara="1" wrap="square" lIns="1371600" tIns="91425" rIns="91425" bIns="91425" anchor="b" anchorCtr="0">
            <a:noAutofit/>
          </a:bodyPr>
          <a:lstStyle/>
          <a:p>
            <a:pPr marL="285750" lvl="0" indent="-285750" algn="r">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Thị</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trường</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nhiều</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đối</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thủ</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a:p>
            <a:pPr marL="285750" lvl="0" indent="-285750" algn="r">
              <a:spcBef>
                <a:spcPts val="600"/>
              </a:spcBef>
              <a:spcAft>
                <a:spcPts val="600"/>
              </a:spcAft>
              <a:buFont typeface="Arial" panose="020B0604020202020204" pitchFamily="34" charset="0"/>
              <a:buChar char="•"/>
            </a:pP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Vấn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đề</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bản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quyền</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ngày</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càng</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được</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siết</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dk1"/>
                </a:solidFill>
                <a:latin typeface="Quicksand" pitchFamily="2" charset="0"/>
                <a:ea typeface="Montserrat" panose="00000500000000000000"/>
                <a:cs typeface="Montserrat" panose="00000500000000000000"/>
                <a:sym typeface="Montserrat" panose="00000500000000000000"/>
              </a:rPr>
              <a:t>chặt</a:t>
            </a:r>
            <a:r>
              <a:rPr lang="en-US" dirty="0" smtClean="0">
                <a:solidFill>
                  <a:schemeClr val="dk1"/>
                </a:solidFill>
                <a:latin typeface="Quicksand" pitchFamily="2" charset="0"/>
                <a:ea typeface="Montserrat" panose="00000500000000000000"/>
                <a:cs typeface="Montserrat" panose="00000500000000000000"/>
                <a:sym typeface="Montserrat" panose="00000500000000000000"/>
              </a:rPr>
              <a:t>.</a:t>
            </a:r>
            <a:endParaRPr lang="en-US" dirty="0">
              <a:solidFill>
                <a:schemeClr val="dk1"/>
              </a:solidFill>
              <a:latin typeface="Quicksand" pitchFamily="2" charset="0"/>
              <a:ea typeface="Montserrat" panose="00000500000000000000"/>
              <a:cs typeface="Montserrat" panose="00000500000000000000"/>
              <a:sym typeface="Montserrat" panose="00000500000000000000"/>
            </a:endParaRPr>
          </a:p>
          <a:p>
            <a:pPr marL="0" lvl="0" indent="0" algn="r" rtl="0">
              <a:spcBef>
                <a:spcPts val="600"/>
              </a:spcBef>
              <a:spcAft>
                <a:spcPts val="600"/>
              </a:spcAft>
              <a:buNone/>
            </a:pPr>
            <a:r>
              <a:rPr lang="en-GB" b="1" dirty="0" smtClean="0">
                <a:solidFill>
                  <a:schemeClr val="dk1"/>
                </a:solidFill>
                <a:latin typeface="Quicksand" pitchFamily="2" charset="0"/>
                <a:ea typeface="Montserrat" panose="00000500000000000000"/>
                <a:cs typeface="Montserrat" panose="00000500000000000000"/>
                <a:sym typeface="Montserrat" panose="00000500000000000000"/>
              </a:rPr>
              <a:t>THÁCH THỨC</a:t>
            </a:r>
            <a:endParaRPr dirty="0">
              <a:solidFill>
                <a:schemeClr val="dk1"/>
              </a:solidFill>
              <a:latin typeface="Quicksand" pitchFamily="2" charset="0"/>
              <a:ea typeface="Montserrat" panose="00000500000000000000"/>
              <a:cs typeface="Montserrat" panose="00000500000000000000"/>
              <a:sym typeface="Montserrat" panose="00000500000000000000"/>
            </a:endParaRPr>
          </a:p>
        </p:txBody>
      </p:sp>
      <p:sp>
        <p:nvSpPr>
          <p:cNvPr id="444" name="Google Shape;444;p41"/>
          <p:cNvSpPr/>
          <p:nvPr/>
        </p:nvSpPr>
        <p:spPr>
          <a:xfrm>
            <a:off x="3588799" y="2043977"/>
            <a:ext cx="1808045" cy="1808045"/>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41"/>
          <p:cNvSpPr/>
          <p:nvPr/>
        </p:nvSpPr>
        <p:spPr>
          <a:xfrm rot="5400000">
            <a:off x="3763052" y="2043977"/>
            <a:ext cx="1808045" cy="1808045"/>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41"/>
          <p:cNvSpPr/>
          <p:nvPr/>
        </p:nvSpPr>
        <p:spPr>
          <a:xfrm rot="10800000">
            <a:off x="3763052" y="2219593"/>
            <a:ext cx="1808045" cy="1808045"/>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41"/>
          <p:cNvSpPr/>
          <p:nvPr/>
        </p:nvSpPr>
        <p:spPr>
          <a:xfrm rot="-5400000">
            <a:off x="3588799" y="2219593"/>
            <a:ext cx="1808045" cy="1808045"/>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41"/>
          <p:cNvSpPr/>
          <p:nvPr/>
        </p:nvSpPr>
        <p:spPr>
          <a:xfrm>
            <a:off x="3965034" y="2370790"/>
            <a:ext cx="359450" cy="447142"/>
          </a:xfrm>
          <a:prstGeom prst="rect">
            <a:avLst/>
          </a:prstGeom>
        </p:spPr>
        <p:txBody>
          <a:bodyPr>
            <a:prstTxWarp prst="textPlain">
              <a:avLst/>
            </a:prstTxWarp>
          </a:bodyPr>
          <a:lstStyle/>
          <a:p>
            <a:pPr lvl="0" algn="ctr"/>
            <a:r>
              <a:rPr b="1" i="0" dirty="0">
                <a:ln>
                  <a:noFill/>
                </a:ln>
                <a:solidFill>
                  <a:schemeClr val="lt1"/>
                </a:solidFill>
                <a:latin typeface="Quicksand" pitchFamily="2" charset="0"/>
              </a:rPr>
              <a:t>S</a:t>
            </a:r>
            <a:endParaRPr b="1" i="0" dirty="0">
              <a:ln>
                <a:noFill/>
              </a:ln>
              <a:solidFill>
                <a:schemeClr val="lt1"/>
              </a:solidFill>
              <a:latin typeface="Quicksand" pitchFamily="2" charset="0"/>
            </a:endParaRPr>
          </a:p>
        </p:txBody>
      </p:sp>
      <p:sp>
        <p:nvSpPr>
          <p:cNvPr id="449" name="Google Shape;449;p41"/>
          <p:cNvSpPr/>
          <p:nvPr/>
        </p:nvSpPr>
        <p:spPr>
          <a:xfrm>
            <a:off x="4787312" y="2378201"/>
            <a:ext cx="478691" cy="432320"/>
          </a:xfrm>
          <a:prstGeom prst="rect">
            <a:avLst/>
          </a:prstGeom>
        </p:spPr>
        <p:txBody>
          <a:bodyPr>
            <a:prstTxWarp prst="textPlain">
              <a:avLst/>
            </a:prstTxWarp>
          </a:bodyPr>
          <a:lstStyle/>
          <a:p>
            <a:pPr lvl="0" algn="ctr"/>
            <a:r>
              <a:rPr b="1" i="0" dirty="0">
                <a:ln>
                  <a:noFill/>
                </a:ln>
                <a:solidFill>
                  <a:schemeClr val="lt1"/>
                </a:solidFill>
                <a:latin typeface="Quicksand" pitchFamily="2" charset="0"/>
              </a:rPr>
              <a:t>W</a:t>
            </a:r>
            <a:endParaRPr b="1" i="0" dirty="0">
              <a:ln>
                <a:noFill/>
              </a:ln>
              <a:solidFill>
                <a:schemeClr val="lt1"/>
              </a:solidFill>
              <a:latin typeface="Quicksand" pitchFamily="2" charset="0"/>
            </a:endParaRPr>
          </a:p>
        </p:txBody>
      </p:sp>
      <p:sp>
        <p:nvSpPr>
          <p:cNvPr id="450" name="Google Shape;450;p41"/>
          <p:cNvSpPr/>
          <p:nvPr/>
        </p:nvSpPr>
        <p:spPr>
          <a:xfrm>
            <a:off x="3908214" y="3294154"/>
            <a:ext cx="473091" cy="447142"/>
          </a:xfrm>
          <a:prstGeom prst="rect">
            <a:avLst/>
          </a:prstGeom>
        </p:spPr>
        <p:txBody>
          <a:bodyPr>
            <a:prstTxWarp prst="textPlain">
              <a:avLst/>
            </a:prstTxWarp>
          </a:bodyPr>
          <a:lstStyle/>
          <a:p>
            <a:pPr lvl="0" algn="ctr"/>
            <a:r>
              <a:rPr b="1" i="0" dirty="0">
                <a:ln>
                  <a:noFill/>
                </a:ln>
                <a:solidFill>
                  <a:schemeClr val="lt1"/>
                </a:solidFill>
                <a:latin typeface="Quicksand" pitchFamily="2" charset="0"/>
              </a:rPr>
              <a:t>O</a:t>
            </a:r>
            <a:endParaRPr b="1" i="0" dirty="0">
              <a:ln>
                <a:noFill/>
              </a:ln>
              <a:solidFill>
                <a:schemeClr val="lt1"/>
              </a:solidFill>
              <a:latin typeface="Quicksand" pitchFamily="2" charset="0"/>
            </a:endParaRPr>
          </a:p>
        </p:txBody>
      </p:sp>
      <p:sp>
        <p:nvSpPr>
          <p:cNvPr id="451" name="Google Shape;451;p41"/>
          <p:cNvSpPr/>
          <p:nvPr/>
        </p:nvSpPr>
        <p:spPr>
          <a:xfrm>
            <a:off x="4838286" y="3301565"/>
            <a:ext cx="376744" cy="432320"/>
          </a:xfrm>
          <a:prstGeom prst="rect">
            <a:avLst/>
          </a:prstGeom>
        </p:spPr>
        <p:txBody>
          <a:bodyPr>
            <a:prstTxWarp prst="textPlain">
              <a:avLst/>
            </a:prstTxWarp>
          </a:bodyPr>
          <a:lstStyle/>
          <a:p>
            <a:pPr lvl="0" algn="ctr"/>
            <a:r>
              <a:rPr b="1" i="0" dirty="0">
                <a:ln>
                  <a:noFill/>
                </a:ln>
                <a:solidFill>
                  <a:schemeClr val="lt1"/>
                </a:solidFill>
                <a:latin typeface="Quicksand" pitchFamily="2" charset="0"/>
              </a:rPr>
              <a:t>T</a:t>
            </a:r>
            <a:endParaRPr b="1" i="0" dirty="0">
              <a:ln>
                <a:noFill/>
              </a:ln>
              <a:solidFill>
                <a:schemeClr val="lt1"/>
              </a:solidFill>
              <a:latin typeface="Quicksand" pitchFamily="2" charset="0"/>
            </a:endParaRPr>
          </a:p>
        </p:txBody>
      </p:sp>
      <p:sp>
        <p:nvSpPr>
          <p:cNvPr id="18" name="Google Shape;92;p13"/>
          <p:cNvSpPr txBox="1">
            <a:spLocks noGrp="1"/>
          </p:cNvSpPr>
          <p:nvPr>
            <p:ph type="title"/>
          </p:nvPr>
        </p:nvSpPr>
        <p:spPr>
          <a:xfrm>
            <a:off x="855300" y="426027"/>
            <a:ext cx="7433400" cy="64423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dirty="0" smtClean="0">
                <a:latin typeface="Quicksand" pitchFamily="2" charset="0"/>
              </a:rPr>
              <a:t>Phân tích SWOT</a:t>
            </a:r>
            <a:endParaRPr sz="36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1"/>
                </a:solidFill>
                <a:latin typeface="Quicksand" pitchFamily="2" charset="0"/>
              </a:rPr>
              <a:t>6</a:t>
            </a:r>
            <a:r>
              <a:rPr lang="en-GB" smtClean="0">
                <a:solidFill>
                  <a:schemeClr val="accent1"/>
                </a:solidFill>
                <a:latin typeface="Quicksand" pitchFamily="2" charset="0"/>
              </a:rPr>
              <a:t>.</a:t>
            </a:r>
            <a:endParaRPr dirty="0">
              <a:solidFill>
                <a:schemeClr val="accent1"/>
              </a:solidFill>
              <a:latin typeface="Quicksand" pitchFamily="2" charset="0"/>
            </a:endParaRPr>
          </a:p>
          <a:p>
            <a:pPr marL="0" lvl="0" indent="0" algn="l" rtl="0">
              <a:spcBef>
                <a:spcPts val="0"/>
              </a:spcBef>
              <a:spcAft>
                <a:spcPts val="0"/>
              </a:spcAft>
              <a:buNone/>
            </a:pPr>
            <a:r>
              <a:rPr lang="vi-VN" dirty="0" smtClean="0">
                <a:latin typeface="Quicksand" pitchFamily="2" charset="0"/>
              </a:rPr>
              <a:t>Marketing 4P</a:t>
            </a:r>
            <a:endParaRPr dirty="0">
              <a:latin typeface="Quicksand" pitchFamily="2" charset="0"/>
            </a:endParaRPr>
          </a:p>
        </p:txBody>
      </p:sp>
      <p:sp>
        <p:nvSpPr>
          <p:cNvPr id="110" name="Google Shape;110;p15"/>
          <p:cNvSpPr txBox="1">
            <a:spLocks noGrp="1"/>
          </p:cNvSpPr>
          <p:nvPr>
            <p:ph type="subTitle" idx="1"/>
          </p:nvPr>
        </p:nvSpPr>
        <p:spPr>
          <a:xfrm>
            <a:off x="685800" y="2816876"/>
            <a:ext cx="6068291" cy="934239"/>
          </a:xfrm>
          <a:prstGeom prst="rect">
            <a:avLst/>
          </a:prstGeom>
        </p:spPr>
        <p:txBody>
          <a:bodyPr spcFirstLastPara="1" wrap="square" lIns="0" tIns="0" rIns="0" bIns="0" anchor="t" anchorCtr="0">
            <a:noAutofit/>
          </a:bodyPr>
          <a:lstStyle/>
          <a:p>
            <a:pPr marL="0" lvl="0" indent="0">
              <a:spcAft>
                <a:spcPts val="600"/>
              </a:spcAft>
            </a:pPr>
            <a:r>
              <a:rPr lang="en-US" sz="2000" dirty="0" err="1" smtClean="0">
                <a:latin typeface="Quicksand" pitchFamily="2" charset="0"/>
              </a:rPr>
              <a:t>Phân</a:t>
            </a:r>
            <a:r>
              <a:rPr lang="en-US" sz="2000" dirty="0" smtClean="0">
                <a:latin typeface="Quicksand" pitchFamily="2" charset="0"/>
              </a:rPr>
              <a:t> </a:t>
            </a:r>
            <a:r>
              <a:rPr lang="en-US" sz="2000" dirty="0" err="1" smtClean="0">
                <a:latin typeface="Quicksand" pitchFamily="2" charset="0"/>
              </a:rPr>
              <a:t>tích</a:t>
            </a:r>
            <a:r>
              <a:rPr lang="en-US" sz="2000" dirty="0" smtClean="0">
                <a:latin typeface="Quicksand" pitchFamily="2" charset="0"/>
              </a:rPr>
              <a:t> 4 </a:t>
            </a:r>
            <a:r>
              <a:rPr lang="en-US" sz="2000" dirty="0" err="1" smtClean="0">
                <a:latin typeface="Quicksand" pitchFamily="2" charset="0"/>
              </a:rPr>
              <a:t>yếu</a:t>
            </a:r>
            <a:r>
              <a:rPr lang="en-US" sz="2000" dirty="0" smtClean="0">
                <a:latin typeface="Quicksand" pitchFamily="2" charset="0"/>
              </a:rPr>
              <a:t> </a:t>
            </a:r>
            <a:r>
              <a:rPr lang="en-US" sz="2000" dirty="0" err="1" smtClean="0">
                <a:latin typeface="Quicksand" pitchFamily="2" charset="0"/>
              </a:rPr>
              <a:t>tố</a:t>
            </a:r>
            <a:r>
              <a:rPr lang="en-US" sz="2000" dirty="0" smtClean="0">
                <a:latin typeface="Quicksand" pitchFamily="2" charset="0"/>
              </a:rPr>
              <a:t> </a:t>
            </a:r>
            <a:r>
              <a:rPr lang="en-US" sz="2000" dirty="0" err="1" smtClean="0">
                <a:latin typeface="Quicksand" pitchFamily="2" charset="0"/>
              </a:rPr>
              <a:t>trong</a:t>
            </a:r>
            <a:r>
              <a:rPr lang="en-US" sz="2000" dirty="0" smtClean="0">
                <a:latin typeface="Quicksand" pitchFamily="2" charset="0"/>
              </a:rPr>
              <a:t> marketing </a:t>
            </a:r>
            <a:r>
              <a:rPr lang="en-US" sz="2000" dirty="0" err="1" smtClean="0">
                <a:latin typeface="Quicksand" pitchFamily="2" charset="0"/>
              </a:rPr>
              <a:t>bao</a:t>
            </a:r>
            <a:r>
              <a:rPr lang="en-US" sz="2000" dirty="0" smtClean="0">
                <a:latin typeface="Quicksand" pitchFamily="2" charset="0"/>
              </a:rPr>
              <a:t> </a:t>
            </a:r>
            <a:r>
              <a:rPr lang="en-US" sz="2000" dirty="0" err="1" smtClean="0">
                <a:latin typeface="Quicksand" pitchFamily="2" charset="0"/>
              </a:rPr>
              <a:t>gồm</a:t>
            </a:r>
            <a:r>
              <a:rPr lang="en-US" sz="2000" dirty="0">
                <a:latin typeface="Quicksand" pitchFamily="2" charset="0"/>
              </a:rPr>
              <a:t>: Product (</a:t>
            </a:r>
            <a:r>
              <a:rPr lang="en-US" sz="2000" dirty="0" err="1">
                <a:latin typeface="Quicksand" pitchFamily="2" charset="0"/>
              </a:rPr>
              <a:t>Sản</a:t>
            </a:r>
            <a:r>
              <a:rPr lang="en-US" sz="2000" dirty="0">
                <a:latin typeface="Quicksand" pitchFamily="2" charset="0"/>
              </a:rPr>
              <a:t> </a:t>
            </a:r>
            <a:r>
              <a:rPr lang="en-US" sz="2000" dirty="0" err="1">
                <a:latin typeface="Quicksand" pitchFamily="2" charset="0"/>
              </a:rPr>
              <a:t>phẩm</a:t>
            </a:r>
            <a:r>
              <a:rPr lang="en-US" sz="2000" dirty="0">
                <a:latin typeface="Quicksand" pitchFamily="2" charset="0"/>
              </a:rPr>
              <a:t>), Price (</a:t>
            </a:r>
            <a:r>
              <a:rPr lang="en-US" sz="2000" dirty="0" err="1">
                <a:latin typeface="Quicksand" pitchFamily="2" charset="0"/>
              </a:rPr>
              <a:t>Giá</a:t>
            </a:r>
            <a:r>
              <a:rPr lang="en-US" sz="2000" dirty="0">
                <a:latin typeface="Quicksand" pitchFamily="2" charset="0"/>
              </a:rPr>
              <a:t> </a:t>
            </a:r>
            <a:r>
              <a:rPr lang="en-US" sz="2000" dirty="0" err="1">
                <a:latin typeface="Quicksand" pitchFamily="2" charset="0"/>
              </a:rPr>
              <a:t>cả</a:t>
            </a:r>
            <a:r>
              <a:rPr lang="en-US" sz="2000" dirty="0">
                <a:latin typeface="Quicksand" pitchFamily="2" charset="0"/>
              </a:rPr>
              <a:t>), Place (</a:t>
            </a:r>
            <a:r>
              <a:rPr lang="en-US" sz="2000" dirty="0" err="1">
                <a:latin typeface="Quicksand" pitchFamily="2" charset="0"/>
              </a:rPr>
              <a:t>Địa</a:t>
            </a:r>
            <a:r>
              <a:rPr lang="en-US" sz="2000" dirty="0">
                <a:latin typeface="Quicksand" pitchFamily="2" charset="0"/>
              </a:rPr>
              <a:t> </a:t>
            </a:r>
            <a:r>
              <a:rPr lang="en-US" sz="2000" dirty="0" err="1">
                <a:latin typeface="Quicksand" pitchFamily="2" charset="0"/>
              </a:rPr>
              <a:t>điểm</a:t>
            </a:r>
            <a:r>
              <a:rPr lang="en-US" sz="2000" dirty="0">
                <a:latin typeface="Quicksand" pitchFamily="2" charset="0"/>
              </a:rPr>
              <a:t>), Promotion (</a:t>
            </a:r>
            <a:r>
              <a:rPr lang="en-US" sz="2000" dirty="0" err="1">
                <a:latin typeface="Quicksand" pitchFamily="2" charset="0"/>
              </a:rPr>
              <a:t>Quảng</a:t>
            </a:r>
            <a:r>
              <a:rPr lang="en-US" sz="2000" dirty="0">
                <a:latin typeface="Quicksand" pitchFamily="2" charset="0"/>
              </a:rPr>
              <a:t> </a:t>
            </a:r>
            <a:r>
              <a:rPr lang="en-US" sz="2000" dirty="0" err="1">
                <a:latin typeface="Quicksand" pitchFamily="2" charset="0"/>
              </a:rPr>
              <a:t>bá</a:t>
            </a:r>
            <a:r>
              <a:rPr lang="en-US" sz="2000" dirty="0" smtClean="0">
                <a:latin typeface="Quicksand" pitchFamily="2" charset="0"/>
              </a:rPr>
              <a:t>)</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4033104" y="1599005"/>
            <a:ext cx="1538610" cy="2622033"/>
          </a:xfrm>
          <a:prstGeom prst="rect">
            <a:avLst/>
          </a:prstGeom>
        </p:spPr>
      </p:pic>
      <p:pic>
        <p:nvPicPr>
          <p:cNvPr id="2" name="Picture 1"/>
          <p:cNvPicPr>
            <a:picLocks noChangeAspect="1"/>
          </p:cNvPicPr>
          <p:nvPr/>
        </p:nvPicPr>
        <p:blipFill>
          <a:blip r:embed="rId2"/>
          <a:stretch>
            <a:fillRect/>
          </a:stretch>
        </p:blipFill>
        <p:spPr>
          <a:xfrm>
            <a:off x="2214862" y="815925"/>
            <a:ext cx="1538610" cy="2613075"/>
          </a:xfrm>
          <a:prstGeom prst="rect">
            <a:avLst/>
          </a:prstGeom>
        </p:spPr>
      </p:pic>
      <p:grpSp>
        <p:nvGrpSpPr>
          <p:cNvPr id="13" name="Google Shape;294;p31"/>
          <p:cNvGrpSpPr/>
          <p:nvPr/>
        </p:nvGrpSpPr>
        <p:grpSpPr>
          <a:xfrm>
            <a:off x="2214862" y="529439"/>
            <a:ext cx="1538610" cy="3191384"/>
            <a:chOff x="2547150" y="238125"/>
            <a:chExt cx="2525675" cy="5238750"/>
          </a:xfrm>
        </p:grpSpPr>
        <p:sp>
          <p:nvSpPr>
            <p:cNvPr id="14"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grpSp>
        <p:nvGrpSpPr>
          <p:cNvPr id="6" name="Group 5"/>
          <p:cNvGrpSpPr/>
          <p:nvPr/>
        </p:nvGrpSpPr>
        <p:grpSpPr>
          <a:xfrm>
            <a:off x="396620" y="1321851"/>
            <a:ext cx="1538610" cy="3191384"/>
            <a:chOff x="5046097" y="373575"/>
            <a:chExt cx="1787412" cy="3707448"/>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13312"/>
            <a:stretch>
              <a:fillRect/>
            </a:stretch>
          </p:blipFill>
          <p:spPr>
            <a:xfrm>
              <a:off x="5084124" y="695547"/>
              <a:ext cx="1749385" cy="3242659"/>
            </a:xfrm>
            <a:prstGeom prst="rect">
              <a:avLst/>
            </a:prstGeom>
          </p:spPr>
        </p:pic>
        <p:grpSp>
          <p:nvGrpSpPr>
            <p:cNvPr id="294" name="Google Shape;294;p31"/>
            <p:cNvGrpSpPr/>
            <p:nvPr/>
          </p:nvGrpSpPr>
          <p:grpSpPr>
            <a:xfrm>
              <a:off x="5046097" y="373575"/>
              <a:ext cx="1787412" cy="3707448"/>
              <a:chOff x="2547150" y="238125"/>
              <a:chExt cx="2525675" cy="5238750"/>
            </a:xfrm>
          </p:grpSpPr>
          <p:sp>
            <p:nvSpPr>
              <p:cNvPr id="295"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 name="Google Shape;294;p31"/>
          <p:cNvGrpSpPr/>
          <p:nvPr/>
        </p:nvGrpSpPr>
        <p:grpSpPr>
          <a:xfrm>
            <a:off x="4033104" y="1321851"/>
            <a:ext cx="1538610" cy="3191384"/>
            <a:chOff x="2547150" y="238125"/>
            <a:chExt cx="2525675" cy="5238750"/>
          </a:xfrm>
        </p:grpSpPr>
        <p:sp>
          <p:nvSpPr>
            <p:cNvPr id="29"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92;p13"/>
          <p:cNvSpPr txBox="1"/>
          <p:nvPr/>
        </p:nvSpPr>
        <p:spPr>
          <a:xfrm>
            <a:off x="6081928" y="601678"/>
            <a:ext cx="2723819" cy="644237"/>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600" b="1" dirty="0" smtClean="0">
                <a:solidFill>
                  <a:schemeClr val="bg1"/>
                </a:solidFill>
                <a:latin typeface="Quicksand" pitchFamily="2" charset="0"/>
              </a:rPr>
              <a:t>Product</a:t>
            </a:r>
            <a:endParaRPr lang="en-US" sz="3600" b="1" dirty="0">
              <a:solidFill>
                <a:schemeClr val="bg1"/>
              </a:solidFill>
              <a:latin typeface="Quicksand" pitchFamily="2" charset="0"/>
            </a:endParaRPr>
          </a:p>
        </p:txBody>
      </p:sp>
      <p:sp>
        <p:nvSpPr>
          <p:cNvPr id="41" name="Google Shape;94;p13"/>
          <p:cNvSpPr txBox="1"/>
          <p:nvPr/>
        </p:nvSpPr>
        <p:spPr>
          <a:xfrm>
            <a:off x="6081928" y="1488510"/>
            <a:ext cx="2843864" cy="282383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buClr>
                <a:schemeClr val="bg1"/>
              </a:buClr>
            </a:pPr>
            <a:r>
              <a:rPr lang="en-US" b="1" dirty="0" err="1" smtClean="0">
                <a:solidFill>
                  <a:schemeClr val="bg1"/>
                </a:solidFill>
                <a:latin typeface="Quicksand" pitchFamily="2" charset="0"/>
              </a:rPr>
              <a:t>Mạng</a:t>
            </a:r>
            <a:r>
              <a:rPr lang="en-US" b="1" dirty="0" smtClean="0">
                <a:solidFill>
                  <a:schemeClr val="bg1"/>
                </a:solidFill>
                <a:latin typeface="Quicksand" pitchFamily="2" charset="0"/>
              </a:rPr>
              <a:t> </a:t>
            </a:r>
            <a:r>
              <a:rPr lang="en-US" b="1" dirty="0" err="1" smtClean="0">
                <a:solidFill>
                  <a:schemeClr val="bg1"/>
                </a:solidFill>
                <a:latin typeface="Quicksand" pitchFamily="2" charset="0"/>
              </a:rPr>
              <a:t>xã</a:t>
            </a:r>
            <a:r>
              <a:rPr lang="en-US" b="1" dirty="0" smtClean="0">
                <a:solidFill>
                  <a:schemeClr val="bg1"/>
                </a:solidFill>
                <a:latin typeface="Quicksand" pitchFamily="2" charset="0"/>
              </a:rPr>
              <a:t> </a:t>
            </a:r>
            <a:r>
              <a:rPr lang="en-US" b="1" dirty="0" err="1" smtClean="0">
                <a:solidFill>
                  <a:schemeClr val="bg1"/>
                </a:solidFill>
                <a:latin typeface="Quicksand" pitchFamily="2" charset="0"/>
              </a:rPr>
              <a:t>hội</a:t>
            </a:r>
            <a:r>
              <a:rPr lang="en-US" b="1" dirty="0" smtClean="0">
                <a:solidFill>
                  <a:schemeClr val="bg1"/>
                </a:solidFill>
                <a:latin typeface="Quicksand" pitchFamily="2" charset="0"/>
              </a:rPr>
              <a:t> </a:t>
            </a:r>
            <a:r>
              <a:rPr lang="en-US" b="1" dirty="0" err="1" smtClean="0">
                <a:solidFill>
                  <a:schemeClr val="bg1"/>
                </a:solidFill>
                <a:latin typeface="Quicksand" pitchFamily="2" charset="0"/>
              </a:rPr>
              <a:t>Flook</a:t>
            </a:r>
            <a:endParaRPr lang="en-US" b="1"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Thiết</a:t>
            </a:r>
            <a:r>
              <a:rPr lang="en-US" dirty="0">
                <a:solidFill>
                  <a:schemeClr val="bg1"/>
                </a:solidFill>
                <a:latin typeface="Quicksand" pitchFamily="2" charset="0"/>
              </a:rPr>
              <a:t> </a:t>
            </a:r>
            <a:r>
              <a:rPr lang="en-US" dirty="0" err="1">
                <a:solidFill>
                  <a:schemeClr val="bg1"/>
                </a:solidFill>
                <a:latin typeface="Quicksand" pitchFamily="2" charset="0"/>
              </a:rPr>
              <a:t>kế</a:t>
            </a:r>
            <a:r>
              <a:rPr lang="en-US" dirty="0">
                <a:solidFill>
                  <a:schemeClr val="bg1"/>
                </a:solidFill>
                <a:latin typeface="Quicksand" pitchFamily="2" charset="0"/>
              </a:rPr>
              <a:t> </a:t>
            </a:r>
            <a:r>
              <a:rPr lang="en-US" dirty="0" err="1" smtClean="0">
                <a:solidFill>
                  <a:schemeClr val="bg1"/>
                </a:solidFill>
                <a:latin typeface="Quicksand" pitchFamily="2" charset="0"/>
              </a:rPr>
              <a:t>đẹp</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Dễ</a:t>
            </a:r>
            <a:r>
              <a:rPr lang="en-US" dirty="0">
                <a:solidFill>
                  <a:schemeClr val="bg1"/>
                </a:solidFill>
                <a:latin typeface="Quicksand" pitchFamily="2" charset="0"/>
              </a:rPr>
              <a:t> </a:t>
            </a:r>
            <a:r>
              <a:rPr lang="en-US" dirty="0" err="1">
                <a:solidFill>
                  <a:schemeClr val="bg1"/>
                </a:solidFill>
                <a:latin typeface="Quicksand" pitchFamily="2" charset="0"/>
              </a:rPr>
              <a:t>sử</a:t>
            </a:r>
            <a:r>
              <a:rPr lang="en-US" dirty="0">
                <a:solidFill>
                  <a:schemeClr val="bg1"/>
                </a:solidFill>
                <a:latin typeface="Quicksand" pitchFamily="2" charset="0"/>
              </a:rPr>
              <a:t> </a:t>
            </a:r>
            <a:r>
              <a:rPr lang="en-US" dirty="0" err="1" smtClean="0">
                <a:solidFill>
                  <a:schemeClr val="bg1"/>
                </a:solidFill>
                <a:latin typeface="Quicksand" pitchFamily="2" charset="0"/>
              </a:rPr>
              <a:t>dụng</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Nghe</a:t>
            </a:r>
            <a:r>
              <a:rPr lang="en-US" dirty="0">
                <a:solidFill>
                  <a:schemeClr val="bg1"/>
                </a:solidFill>
                <a:latin typeface="Quicksand" pitchFamily="2" charset="0"/>
              </a:rPr>
              <a:t> </a:t>
            </a:r>
            <a:r>
              <a:rPr lang="en-US" dirty="0" err="1">
                <a:solidFill>
                  <a:schemeClr val="bg1"/>
                </a:solidFill>
                <a:latin typeface="Quicksand" pitchFamily="2" charset="0"/>
              </a:rPr>
              <a:t>truyện</a:t>
            </a:r>
            <a:r>
              <a:rPr lang="en-US" dirty="0">
                <a:solidFill>
                  <a:schemeClr val="bg1"/>
                </a:solidFill>
                <a:latin typeface="Quicksand" pitchFamily="2" charset="0"/>
              </a:rPr>
              <a:t>, </a:t>
            </a:r>
            <a:r>
              <a:rPr lang="en-US" dirty="0" err="1">
                <a:solidFill>
                  <a:schemeClr val="bg1"/>
                </a:solidFill>
                <a:latin typeface="Quicksand" pitchFamily="2" charset="0"/>
              </a:rPr>
              <a:t>tiểu</a:t>
            </a:r>
            <a:r>
              <a:rPr lang="en-US" dirty="0">
                <a:solidFill>
                  <a:schemeClr val="bg1"/>
                </a:solidFill>
                <a:latin typeface="Quicksand" pitchFamily="2" charset="0"/>
              </a:rPr>
              <a:t> </a:t>
            </a:r>
            <a:r>
              <a:rPr lang="en-US" dirty="0" err="1" smtClean="0">
                <a:solidFill>
                  <a:schemeClr val="bg1"/>
                </a:solidFill>
                <a:latin typeface="Quicksand" pitchFamily="2" charset="0"/>
              </a:rPr>
              <a:t>thuyết</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smtClean="0">
                <a:solidFill>
                  <a:schemeClr val="bg1"/>
                </a:solidFill>
                <a:latin typeface="Quicksand" pitchFamily="2" charset="0"/>
              </a:rPr>
              <a:t>Tương tác</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smtClean="0">
                <a:solidFill>
                  <a:schemeClr val="bg1"/>
                </a:solidFill>
                <a:latin typeface="Quicksand" pitchFamily="2" charset="0"/>
              </a:rPr>
              <a:t>Nhanh</a:t>
            </a:r>
            <a:r>
              <a:rPr lang="en-US" dirty="0" smtClean="0">
                <a:solidFill>
                  <a:schemeClr val="bg1"/>
                </a:solidFill>
                <a:latin typeface="Quicksand" pitchFamily="2" charset="0"/>
              </a:rPr>
              <a:t> </a:t>
            </a:r>
            <a:r>
              <a:rPr lang="en-US" dirty="0" err="1" smtClean="0">
                <a:solidFill>
                  <a:schemeClr val="bg1"/>
                </a:solidFill>
                <a:latin typeface="Quicksand" pitchFamily="2" charset="0"/>
              </a:rPr>
              <a:t>chóng</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a:solidFill>
                  <a:schemeClr val="bg1"/>
                </a:solidFill>
                <a:latin typeface="Quicksand" pitchFamily="2" charset="0"/>
              </a:rPr>
              <a:t>An </a:t>
            </a:r>
            <a:r>
              <a:rPr lang="en-US" dirty="0" err="1">
                <a:solidFill>
                  <a:schemeClr val="bg1"/>
                </a:solidFill>
                <a:latin typeface="Quicksand" pitchFamily="2" charset="0"/>
              </a:rPr>
              <a:t>toàn</a:t>
            </a:r>
            <a:r>
              <a:rPr lang="en-US" dirty="0">
                <a:solidFill>
                  <a:schemeClr val="bg1"/>
                </a:solidFill>
                <a:latin typeface="Quicksand" pitchFamily="2" charset="0"/>
              </a:rPr>
              <a:t> </a:t>
            </a:r>
            <a:r>
              <a:rPr lang="en-US" dirty="0" err="1">
                <a:solidFill>
                  <a:schemeClr val="bg1"/>
                </a:solidFill>
                <a:latin typeface="Quicksand" pitchFamily="2" charset="0"/>
              </a:rPr>
              <a:t>bảo</a:t>
            </a:r>
            <a:r>
              <a:rPr lang="en-US" dirty="0">
                <a:solidFill>
                  <a:schemeClr val="bg1"/>
                </a:solidFill>
                <a:latin typeface="Quicksand" pitchFamily="2" charset="0"/>
              </a:rPr>
              <a:t> </a:t>
            </a:r>
            <a:r>
              <a:rPr lang="en-US" dirty="0" err="1">
                <a:solidFill>
                  <a:schemeClr val="bg1"/>
                </a:solidFill>
                <a:latin typeface="Quicksand" pitchFamily="2" charset="0"/>
              </a:rPr>
              <a:t>mật</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Đa</a:t>
            </a:r>
            <a:r>
              <a:rPr lang="en-US" dirty="0">
                <a:solidFill>
                  <a:schemeClr val="bg1"/>
                </a:solidFill>
                <a:latin typeface="Quicksand" pitchFamily="2" charset="0"/>
              </a:rPr>
              <a:t> </a:t>
            </a:r>
            <a:r>
              <a:rPr lang="en-US" dirty="0" err="1">
                <a:solidFill>
                  <a:schemeClr val="bg1"/>
                </a:solidFill>
                <a:latin typeface="Quicksand" pitchFamily="2" charset="0"/>
              </a:rPr>
              <a:t>dạng</a:t>
            </a:r>
            <a:r>
              <a:rPr lang="en-US" dirty="0">
                <a:solidFill>
                  <a:schemeClr val="bg1"/>
                </a:solidFill>
                <a:latin typeface="Quicksand" pitchFamily="2" charset="0"/>
              </a:rPr>
              <a:t> </a:t>
            </a:r>
            <a:r>
              <a:rPr lang="en-US" dirty="0" err="1">
                <a:solidFill>
                  <a:schemeClr val="bg1"/>
                </a:solidFill>
                <a:latin typeface="Quicksand" pitchFamily="2" charset="0"/>
              </a:rPr>
              <a:t>các</a:t>
            </a:r>
            <a:r>
              <a:rPr lang="en-US" dirty="0">
                <a:solidFill>
                  <a:schemeClr val="bg1"/>
                </a:solidFill>
                <a:latin typeface="Quicksand" pitchFamily="2" charset="0"/>
              </a:rPr>
              <a:t> </a:t>
            </a:r>
            <a:r>
              <a:rPr lang="en-US" err="1">
                <a:solidFill>
                  <a:schemeClr val="bg1"/>
                </a:solidFill>
                <a:latin typeface="Quicksand" pitchFamily="2" charset="0"/>
              </a:rPr>
              <a:t>thể</a:t>
            </a:r>
            <a:r>
              <a:rPr lang="en-US">
                <a:solidFill>
                  <a:schemeClr val="bg1"/>
                </a:solidFill>
                <a:latin typeface="Quicksand" pitchFamily="2" charset="0"/>
              </a:rPr>
              <a:t> </a:t>
            </a:r>
            <a:r>
              <a:rPr lang="en-US" smtClean="0">
                <a:solidFill>
                  <a:schemeClr val="bg1"/>
                </a:solidFill>
                <a:latin typeface="Quicksand" pitchFamily="2" charset="0"/>
              </a:rPr>
              <a:t>loại</a:t>
            </a:r>
            <a:endParaRPr lang="en-US" dirty="0">
              <a:solidFill>
                <a:schemeClr val="bg1"/>
              </a:solidFill>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957002" y="1712995"/>
            <a:ext cx="1538610" cy="2634884"/>
          </a:xfrm>
          <a:prstGeom prst="rect">
            <a:avLst/>
          </a:prstGeom>
        </p:spPr>
      </p:pic>
      <p:pic>
        <p:nvPicPr>
          <p:cNvPr id="3" name="Picture 2"/>
          <p:cNvPicPr>
            <a:picLocks noChangeAspect="1"/>
          </p:cNvPicPr>
          <p:nvPr/>
        </p:nvPicPr>
        <p:blipFill>
          <a:blip r:embed="rId2"/>
          <a:stretch>
            <a:fillRect/>
          </a:stretch>
        </p:blipFill>
        <p:spPr>
          <a:xfrm>
            <a:off x="2221797" y="1238450"/>
            <a:ext cx="1478267" cy="2826992"/>
          </a:xfrm>
          <a:prstGeom prst="rect">
            <a:avLst/>
          </a:prstGeom>
        </p:spPr>
      </p:pic>
      <p:pic>
        <p:nvPicPr>
          <p:cNvPr id="2" name="Picture 1"/>
          <p:cNvPicPr>
            <a:picLocks noChangeAspect="1"/>
          </p:cNvPicPr>
          <p:nvPr/>
        </p:nvPicPr>
        <p:blipFill>
          <a:blip r:embed="rId3"/>
          <a:stretch>
            <a:fillRect/>
          </a:stretch>
        </p:blipFill>
        <p:spPr>
          <a:xfrm>
            <a:off x="396620" y="756281"/>
            <a:ext cx="1514206" cy="2612701"/>
          </a:xfrm>
          <a:prstGeom prst="rect">
            <a:avLst/>
          </a:prstGeom>
        </p:spPr>
      </p:pic>
      <p:grpSp>
        <p:nvGrpSpPr>
          <p:cNvPr id="13" name="Google Shape;294;p31"/>
          <p:cNvGrpSpPr/>
          <p:nvPr/>
        </p:nvGrpSpPr>
        <p:grpSpPr>
          <a:xfrm>
            <a:off x="2192198" y="965360"/>
            <a:ext cx="1538610" cy="3191384"/>
            <a:chOff x="2547150" y="238125"/>
            <a:chExt cx="2525675" cy="5238750"/>
          </a:xfrm>
        </p:grpSpPr>
        <p:sp>
          <p:nvSpPr>
            <p:cNvPr id="14"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grpSp>
        <p:nvGrpSpPr>
          <p:cNvPr id="294" name="Google Shape;294;p31"/>
          <p:cNvGrpSpPr/>
          <p:nvPr/>
        </p:nvGrpSpPr>
        <p:grpSpPr>
          <a:xfrm>
            <a:off x="396620" y="469796"/>
            <a:ext cx="1538610" cy="3191384"/>
            <a:chOff x="2547150" y="238125"/>
            <a:chExt cx="2525675" cy="5238750"/>
          </a:xfrm>
        </p:grpSpPr>
        <p:sp>
          <p:nvSpPr>
            <p:cNvPr id="295"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94;p31"/>
          <p:cNvGrpSpPr/>
          <p:nvPr/>
        </p:nvGrpSpPr>
        <p:grpSpPr>
          <a:xfrm>
            <a:off x="3957002" y="1436939"/>
            <a:ext cx="1538610" cy="3191384"/>
            <a:chOff x="2450682" y="215255"/>
            <a:chExt cx="2525675" cy="5238750"/>
          </a:xfrm>
        </p:grpSpPr>
        <p:sp>
          <p:nvSpPr>
            <p:cNvPr id="30"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5;p31"/>
            <p:cNvSpPr/>
            <p:nvPr/>
          </p:nvSpPr>
          <p:spPr>
            <a:xfrm>
              <a:off x="2450682" y="21525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 name="Google Shape;94;p13"/>
          <p:cNvSpPr txBox="1"/>
          <p:nvPr/>
        </p:nvSpPr>
        <p:spPr>
          <a:xfrm>
            <a:off x="6109920" y="1450871"/>
            <a:ext cx="2843864" cy="277662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buClr>
                <a:schemeClr val="bg1"/>
              </a:buClr>
            </a:pPr>
            <a:r>
              <a:rPr lang="en-US" b="1" dirty="0" err="1" smtClean="0">
                <a:solidFill>
                  <a:schemeClr val="bg1"/>
                </a:solidFill>
                <a:latin typeface="Quicksand" pitchFamily="2" charset="0"/>
              </a:rPr>
              <a:t>Weeboo</a:t>
            </a:r>
            <a:endParaRPr lang="en-US" b="1"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Thiết</a:t>
            </a:r>
            <a:r>
              <a:rPr lang="en-US" dirty="0">
                <a:solidFill>
                  <a:schemeClr val="bg1"/>
                </a:solidFill>
                <a:latin typeface="Quicksand" pitchFamily="2" charset="0"/>
              </a:rPr>
              <a:t> </a:t>
            </a:r>
            <a:r>
              <a:rPr lang="en-US" dirty="0" err="1">
                <a:solidFill>
                  <a:schemeClr val="bg1"/>
                </a:solidFill>
                <a:latin typeface="Quicksand" pitchFamily="2" charset="0"/>
              </a:rPr>
              <a:t>kế</a:t>
            </a:r>
            <a:r>
              <a:rPr lang="en-US" dirty="0">
                <a:solidFill>
                  <a:schemeClr val="bg1"/>
                </a:solidFill>
                <a:latin typeface="Quicksand" pitchFamily="2" charset="0"/>
              </a:rPr>
              <a:t> </a:t>
            </a:r>
            <a:r>
              <a:rPr lang="en-US" dirty="0" err="1">
                <a:solidFill>
                  <a:schemeClr val="bg1"/>
                </a:solidFill>
                <a:latin typeface="Quicksand" pitchFamily="2" charset="0"/>
              </a:rPr>
              <a:t>đẹp</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Dễ</a:t>
            </a:r>
            <a:r>
              <a:rPr lang="en-US" dirty="0">
                <a:solidFill>
                  <a:schemeClr val="bg1"/>
                </a:solidFill>
                <a:latin typeface="Quicksand" pitchFamily="2" charset="0"/>
              </a:rPr>
              <a:t> </a:t>
            </a:r>
            <a:r>
              <a:rPr lang="en-US" dirty="0" err="1">
                <a:solidFill>
                  <a:schemeClr val="bg1"/>
                </a:solidFill>
                <a:latin typeface="Quicksand" pitchFamily="2" charset="0"/>
              </a:rPr>
              <a:t>sử</a:t>
            </a:r>
            <a:r>
              <a:rPr lang="en-US" dirty="0">
                <a:solidFill>
                  <a:schemeClr val="bg1"/>
                </a:solidFill>
                <a:latin typeface="Quicksand" pitchFamily="2" charset="0"/>
              </a:rPr>
              <a:t> </a:t>
            </a:r>
            <a:r>
              <a:rPr lang="en-US" dirty="0" err="1">
                <a:solidFill>
                  <a:schemeClr val="bg1"/>
                </a:solidFill>
                <a:latin typeface="Quicksand" pitchFamily="2" charset="0"/>
              </a:rPr>
              <a:t>dụng</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Nhanh</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a:solidFill>
                  <a:schemeClr val="bg1"/>
                </a:solidFill>
                <a:latin typeface="Quicksand" pitchFamily="2" charset="0"/>
              </a:rPr>
              <a:t>An </a:t>
            </a:r>
            <a:r>
              <a:rPr lang="en-US" dirty="0" err="1">
                <a:solidFill>
                  <a:schemeClr val="bg1"/>
                </a:solidFill>
                <a:latin typeface="Quicksand" pitchFamily="2" charset="0"/>
              </a:rPr>
              <a:t>toàn</a:t>
            </a:r>
            <a:r>
              <a:rPr lang="en-US" dirty="0">
                <a:solidFill>
                  <a:schemeClr val="bg1"/>
                </a:solidFill>
                <a:latin typeface="Quicksand" pitchFamily="2" charset="0"/>
              </a:rPr>
              <a:t> </a:t>
            </a:r>
            <a:r>
              <a:rPr lang="en-US" dirty="0" err="1">
                <a:solidFill>
                  <a:schemeClr val="bg1"/>
                </a:solidFill>
                <a:latin typeface="Quicksand" pitchFamily="2" charset="0"/>
              </a:rPr>
              <a:t>bảo</a:t>
            </a:r>
            <a:r>
              <a:rPr lang="en-US" dirty="0">
                <a:solidFill>
                  <a:schemeClr val="bg1"/>
                </a:solidFill>
                <a:latin typeface="Quicksand" pitchFamily="2" charset="0"/>
              </a:rPr>
              <a:t> </a:t>
            </a:r>
            <a:r>
              <a:rPr lang="en-US" dirty="0" err="1">
                <a:solidFill>
                  <a:schemeClr val="bg1"/>
                </a:solidFill>
                <a:latin typeface="Quicksand" pitchFamily="2" charset="0"/>
              </a:rPr>
              <a:t>mật</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Đa</a:t>
            </a:r>
            <a:r>
              <a:rPr lang="en-US" dirty="0">
                <a:solidFill>
                  <a:schemeClr val="bg1"/>
                </a:solidFill>
                <a:latin typeface="Quicksand" pitchFamily="2" charset="0"/>
              </a:rPr>
              <a:t> </a:t>
            </a:r>
            <a:r>
              <a:rPr lang="en-US" dirty="0" err="1">
                <a:solidFill>
                  <a:schemeClr val="bg1"/>
                </a:solidFill>
                <a:latin typeface="Quicksand" pitchFamily="2" charset="0"/>
              </a:rPr>
              <a:t>dạng</a:t>
            </a:r>
            <a:r>
              <a:rPr lang="en-US" dirty="0">
                <a:solidFill>
                  <a:schemeClr val="bg1"/>
                </a:solidFill>
                <a:latin typeface="Quicksand" pitchFamily="2" charset="0"/>
              </a:rPr>
              <a:t> </a:t>
            </a:r>
            <a:r>
              <a:rPr lang="en-US" dirty="0" err="1">
                <a:solidFill>
                  <a:schemeClr val="bg1"/>
                </a:solidFill>
                <a:latin typeface="Quicksand" pitchFamily="2" charset="0"/>
              </a:rPr>
              <a:t>các</a:t>
            </a:r>
            <a:r>
              <a:rPr lang="en-US" dirty="0">
                <a:solidFill>
                  <a:schemeClr val="bg1"/>
                </a:solidFill>
                <a:latin typeface="Quicksand" pitchFamily="2" charset="0"/>
              </a:rPr>
              <a:t> </a:t>
            </a:r>
            <a:r>
              <a:rPr lang="en-US" dirty="0" err="1">
                <a:solidFill>
                  <a:schemeClr val="bg1"/>
                </a:solidFill>
                <a:latin typeface="Quicksand" pitchFamily="2" charset="0"/>
              </a:rPr>
              <a:t>thể</a:t>
            </a:r>
            <a:r>
              <a:rPr lang="en-US" dirty="0">
                <a:solidFill>
                  <a:schemeClr val="bg1"/>
                </a:solidFill>
                <a:latin typeface="Quicksand" pitchFamily="2" charset="0"/>
              </a:rPr>
              <a:t> </a:t>
            </a:r>
            <a:r>
              <a:rPr lang="en-US" dirty="0" err="1" smtClean="0">
                <a:solidFill>
                  <a:schemeClr val="bg1"/>
                </a:solidFill>
                <a:latin typeface="Quicksand" pitchFamily="2" charset="0"/>
              </a:rPr>
              <a:t>loại</a:t>
            </a:r>
            <a:endParaRPr lang="en-US" dirty="0">
              <a:solidFill>
                <a:schemeClr val="bg1"/>
              </a:solidFill>
              <a:latin typeface="Quicksand" pitchFamily="2" charset="0"/>
            </a:endParaRPr>
          </a:p>
        </p:txBody>
      </p:sp>
      <p:sp>
        <p:nvSpPr>
          <p:cNvPr id="25" name="Google Shape;296;p31"/>
          <p:cNvSpPr/>
          <p:nvPr/>
        </p:nvSpPr>
        <p:spPr>
          <a:xfrm>
            <a:off x="4572776" y="4425249"/>
            <a:ext cx="307061" cy="109593"/>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3" name="Group 2"/>
          <p:cNvGrpSpPr/>
          <p:nvPr/>
        </p:nvGrpSpPr>
        <p:grpSpPr>
          <a:xfrm>
            <a:off x="2203530" y="851060"/>
            <a:ext cx="1538610" cy="3191384"/>
            <a:chOff x="2203530" y="851060"/>
            <a:chExt cx="1538610" cy="3191384"/>
          </a:xfrm>
        </p:grpSpPr>
        <p:pic>
          <p:nvPicPr>
            <p:cNvPr id="27" name="Picture 26"/>
            <p:cNvPicPr>
              <a:picLocks noChangeAspect="1"/>
            </p:cNvPicPr>
            <p:nvPr/>
          </p:nvPicPr>
          <p:blipFill rotWithShape="1">
            <a:blip r:embed="rId1">
              <a:extLst>
                <a:ext uri="{28A0092B-C50C-407E-A947-70E740481C1C}">
                  <a14:useLocalDpi xmlns:a14="http://schemas.microsoft.com/office/drawing/2010/main" val="0"/>
                </a:ext>
              </a:extLst>
            </a:blip>
            <a:srcRect b="13589"/>
            <a:stretch>
              <a:fillRect/>
            </a:stretch>
          </p:blipFill>
          <p:spPr>
            <a:xfrm>
              <a:off x="2217420" y="1129709"/>
              <a:ext cx="1494155" cy="2750141"/>
            </a:xfrm>
            <a:prstGeom prst="rect">
              <a:avLst/>
            </a:prstGeom>
          </p:spPr>
        </p:pic>
        <p:grpSp>
          <p:nvGrpSpPr>
            <p:cNvPr id="13" name="Google Shape;294;p31"/>
            <p:cNvGrpSpPr/>
            <p:nvPr/>
          </p:nvGrpSpPr>
          <p:grpSpPr>
            <a:xfrm>
              <a:off x="2203530" y="851060"/>
              <a:ext cx="1538610" cy="3191384"/>
              <a:chOff x="2547150" y="238125"/>
              <a:chExt cx="2525675" cy="5238750"/>
            </a:xfrm>
          </p:grpSpPr>
          <p:sp>
            <p:nvSpPr>
              <p:cNvPr id="14"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93" name="Google Shape;293;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grpSp>
        <p:nvGrpSpPr>
          <p:cNvPr id="2" name="Group 1"/>
          <p:cNvGrpSpPr/>
          <p:nvPr/>
        </p:nvGrpSpPr>
        <p:grpSpPr>
          <a:xfrm>
            <a:off x="396620" y="1321851"/>
            <a:ext cx="1538610" cy="3191384"/>
            <a:chOff x="396620" y="1321851"/>
            <a:chExt cx="1538610" cy="3191384"/>
          </a:xfrm>
        </p:grpSpPr>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b="12644"/>
            <a:stretch>
              <a:fillRect/>
            </a:stretch>
          </p:blipFill>
          <p:spPr>
            <a:xfrm>
              <a:off x="429357" y="1595637"/>
              <a:ext cx="1471888" cy="2785863"/>
            </a:xfrm>
            <a:prstGeom prst="rect">
              <a:avLst/>
            </a:prstGeom>
          </p:spPr>
        </p:pic>
        <p:grpSp>
          <p:nvGrpSpPr>
            <p:cNvPr id="294" name="Google Shape;294;p31"/>
            <p:cNvGrpSpPr/>
            <p:nvPr/>
          </p:nvGrpSpPr>
          <p:grpSpPr>
            <a:xfrm>
              <a:off x="396620" y="1321851"/>
              <a:ext cx="1538610" cy="3191384"/>
              <a:chOff x="2547150" y="238125"/>
              <a:chExt cx="2525675" cy="5238750"/>
            </a:xfrm>
          </p:grpSpPr>
          <p:sp>
            <p:nvSpPr>
              <p:cNvPr id="295"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 name="Group 3"/>
          <p:cNvGrpSpPr/>
          <p:nvPr/>
        </p:nvGrpSpPr>
        <p:grpSpPr>
          <a:xfrm>
            <a:off x="4010440" y="469796"/>
            <a:ext cx="1538610" cy="3191384"/>
            <a:chOff x="4010440" y="469796"/>
            <a:chExt cx="1538610" cy="3191384"/>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b="13708"/>
            <a:stretch>
              <a:fillRect/>
            </a:stretch>
          </p:blipFill>
          <p:spPr>
            <a:xfrm>
              <a:off x="4023360" y="744439"/>
              <a:ext cx="1489817" cy="2748061"/>
            </a:xfrm>
            <a:prstGeom prst="rect">
              <a:avLst/>
            </a:prstGeom>
          </p:spPr>
        </p:pic>
        <p:grpSp>
          <p:nvGrpSpPr>
            <p:cNvPr id="28" name="Google Shape;294;p31"/>
            <p:cNvGrpSpPr/>
            <p:nvPr/>
          </p:nvGrpSpPr>
          <p:grpSpPr>
            <a:xfrm>
              <a:off x="4010440" y="469796"/>
              <a:ext cx="1538610" cy="3191384"/>
              <a:chOff x="2547150" y="238125"/>
              <a:chExt cx="2525675" cy="5238750"/>
            </a:xfrm>
          </p:grpSpPr>
          <p:sp>
            <p:nvSpPr>
              <p:cNvPr id="29" name="Google Shape;29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9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9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9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1" name="Google Shape;94;p13"/>
          <p:cNvSpPr txBox="1"/>
          <p:nvPr/>
        </p:nvSpPr>
        <p:spPr>
          <a:xfrm>
            <a:off x="6081928" y="1129709"/>
            <a:ext cx="2843864" cy="253147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buClr>
                <a:schemeClr val="bg1"/>
              </a:buClr>
            </a:pPr>
            <a:r>
              <a:rPr lang="en-US" b="1" dirty="0" smtClean="0">
                <a:solidFill>
                  <a:schemeClr val="bg1"/>
                </a:solidFill>
                <a:latin typeface="Quicksand" pitchFamily="2" charset="0"/>
              </a:rPr>
              <a:t>Waka</a:t>
            </a:r>
            <a:endParaRPr lang="en-US" b="1"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Thiết</a:t>
            </a:r>
            <a:r>
              <a:rPr lang="en-US" dirty="0">
                <a:solidFill>
                  <a:schemeClr val="bg1"/>
                </a:solidFill>
                <a:latin typeface="Quicksand" pitchFamily="2" charset="0"/>
              </a:rPr>
              <a:t> </a:t>
            </a:r>
            <a:r>
              <a:rPr lang="en-US" dirty="0" err="1">
                <a:solidFill>
                  <a:schemeClr val="bg1"/>
                </a:solidFill>
                <a:latin typeface="Quicksand" pitchFamily="2" charset="0"/>
              </a:rPr>
              <a:t>kế</a:t>
            </a:r>
            <a:r>
              <a:rPr lang="en-US" dirty="0">
                <a:solidFill>
                  <a:schemeClr val="bg1"/>
                </a:solidFill>
                <a:latin typeface="Quicksand" pitchFamily="2" charset="0"/>
              </a:rPr>
              <a:t> </a:t>
            </a:r>
            <a:r>
              <a:rPr lang="en-US" dirty="0" err="1">
                <a:solidFill>
                  <a:schemeClr val="bg1"/>
                </a:solidFill>
                <a:latin typeface="Quicksand" pitchFamily="2" charset="0"/>
              </a:rPr>
              <a:t>đẹp</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dirty="0" err="1">
                <a:solidFill>
                  <a:schemeClr val="bg1"/>
                </a:solidFill>
                <a:latin typeface="Quicksand" pitchFamily="2" charset="0"/>
              </a:rPr>
              <a:t>Dễ</a:t>
            </a:r>
            <a:r>
              <a:rPr lang="en-US" dirty="0">
                <a:solidFill>
                  <a:schemeClr val="bg1"/>
                </a:solidFill>
                <a:latin typeface="Quicksand" pitchFamily="2" charset="0"/>
              </a:rPr>
              <a:t> </a:t>
            </a:r>
            <a:r>
              <a:rPr lang="en-US" dirty="0" err="1">
                <a:solidFill>
                  <a:schemeClr val="bg1"/>
                </a:solidFill>
                <a:latin typeface="Quicksand" pitchFamily="2" charset="0"/>
              </a:rPr>
              <a:t>sử</a:t>
            </a:r>
            <a:r>
              <a:rPr lang="en-US" dirty="0">
                <a:solidFill>
                  <a:schemeClr val="bg1"/>
                </a:solidFill>
                <a:latin typeface="Quicksand" pitchFamily="2" charset="0"/>
              </a:rPr>
              <a:t> </a:t>
            </a:r>
            <a:r>
              <a:rPr lang="en-US" dirty="0" err="1">
                <a:solidFill>
                  <a:schemeClr val="bg1"/>
                </a:solidFill>
                <a:latin typeface="Quicksand" pitchFamily="2" charset="0"/>
              </a:rPr>
              <a:t>dụng</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smtClean="0">
                <a:solidFill>
                  <a:schemeClr val="bg1"/>
                </a:solidFill>
                <a:latin typeface="Quicksand" pitchFamily="2" charset="0"/>
              </a:rPr>
              <a:t>Nhanh</a:t>
            </a:r>
            <a:endParaRPr lang="en-US" smtClean="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smtClean="0">
                <a:solidFill>
                  <a:schemeClr val="bg1"/>
                </a:solidFill>
                <a:latin typeface="Quicksand" pitchFamily="2" charset="0"/>
              </a:rPr>
              <a:t>Nghe sách</a:t>
            </a:r>
            <a:endParaRPr lang="en-US" dirty="0">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smtClean="0">
                <a:solidFill>
                  <a:schemeClr val="bg1"/>
                </a:solidFill>
                <a:latin typeface="Quicksand" pitchFamily="2" charset="0"/>
              </a:rPr>
              <a:t>An </a:t>
            </a:r>
            <a:r>
              <a:rPr lang="en-US">
                <a:solidFill>
                  <a:schemeClr val="bg1"/>
                </a:solidFill>
                <a:latin typeface="Quicksand" pitchFamily="2" charset="0"/>
              </a:rPr>
              <a:t>toàn bảo mật</a:t>
            </a:r>
            <a:endParaRPr lang="en-US">
              <a:solidFill>
                <a:schemeClr val="bg1"/>
              </a:solidFill>
              <a:latin typeface="Quicksand" pitchFamily="2" charset="0"/>
            </a:endParaRPr>
          </a:p>
          <a:p>
            <a:pPr marL="285750" indent="-285750">
              <a:lnSpc>
                <a:spcPct val="150000"/>
              </a:lnSpc>
              <a:buClr>
                <a:schemeClr val="bg1"/>
              </a:buClr>
              <a:buFont typeface="Arial" panose="020B0604020202020204" pitchFamily="34" charset="0"/>
              <a:buChar char="•"/>
            </a:pPr>
            <a:r>
              <a:rPr lang="en-US" smtClean="0">
                <a:solidFill>
                  <a:schemeClr val="bg1"/>
                </a:solidFill>
                <a:latin typeface="Quicksand" pitchFamily="2" charset="0"/>
              </a:rPr>
              <a:t>Đa </a:t>
            </a:r>
            <a:r>
              <a:rPr lang="en-US" dirty="0" err="1">
                <a:solidFill>
                  <a:schemeClr val="bg1"/>
                </a:solidFill>
                <a:latin typeface="Quicksand" pitchFamily="2" charset="0"/>
              </a:rPr>
              <a:t>dạng</a:t>
            </a:r>
            <a:r>
              <a:rPr lang="en-US" dirty="0">
                <a:solidFill>
                  <a:schemeClr val="bg1"/>
                </a:solidFill>
                <a:latin typeface="Quicksand" pitchFamily="2" charset="0"/>
              </a:rPr>
              <a:t> </a:t>
            </a:r>
            <a:r>
              <a:rPr lang="en-US" dirty="0" err="1">
                <a:solidFill>
                  <a:schemeClr val="bg1"/>
                </a:solidFill>
                <a:latin typeface="Quicksand" pitchFamily="2" charset="0"/>
              </a:rPr>
              <a:t>các</a:t>
            </a:r>
            <a:r>
              <a:rPr lang="en-US" dirty="0">
                <a:solidFill>
                  <a:schemeClr val="bg1"/>
                </a:solidFill>
                <a:latin typeface="Quicksand" pitchFamily="2" charset="0"/>
              </a:rPr>
              <a:t> </a:t>
            </a:r>
            <a:r>
              <a:rPr lang="en-US" dirty="0" err="1">
                <a:solidFill>
                  <a:schemeClr val="bg1"/>
                </a:solidFill>
                <a:latin typeface="Quicksand" pitchFamily="2" charset="0"/>
              </a:rPr>
              <a:t>thể</a:t>
            </a:r>
            <a:r>
              <a:rPr lang="en-US" dirty="0">
                <a:solidFill>
                  <a:schemeClr val="bg1"/>
                </a:solidFill>
                <a:latin typeface="Quicksand" pitchFamily="2" charset="0"/>
              </a:rPr>
              <a:t> </a:t>
            </a:r>
            <a:r>
              <a:rPr lang="en-US" dirty="0" err="1">
                <a:solidFill>
                  <a:schemeClr val="bg1"/>
                </a:solidFill>
                <a:latin typeface="Quicksand" pitchFamily="2" charset="0"/>
              </a:rPr>
              <a:t>loại</a:t>
            </a:r>
            <a:endParaRPr lang="en-US" dirty="0">
              <a:solidFill>
                <a:schemeClr val="bg1"/>
              </a:solidFill>
              <a:latin typeface="Quicksand" pitchFamily="2" charset="0"/>
            </a:endParaRPr>
          </a:p>
          <a:p>
            <a:pPr>
              <a:lnSpc>
                <a:spcPct val="150000"/>
              </a:lnSpc>
              <a:buClr>
                <a:schemeClr val="bg1"/>
              </a:buClr>
            </a:pPr>
            <a:endParaRPr lang="en-US" dirty="0">
              <a:solidFill>
                <a:schemeClr val="bg1"/>
              </a:solidFill>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27" name="Picture 26"/>
          <p:cNvPicPr>
            <a:picLocks noChangeAspect="1"/>
          </p:cNvPicPr>
          <p:nvPr/>
        </p:nvPicPr>
        <p:blipFill rotWithShape="1">
          <a:blip r:embed="rId1">
            <a:extLst>
              <a:ext uri="{28A0092B-C50C-407E-A947-70E740481C1C}">
                <a14:useLocalDpi xmlns:a14="http://schemas.microsoft.com/office/drawing/2010/main" val="0"/>
              </a:ext>
            </a:extLst>
          </a:blip>
          <a:srcRect t="8485" b="32323"/>
          <a:stretch>
            <a:fillRect/>
          </a:stretch>
        </p:blipFill>
        <p:spPr>
          <a:xfrm>
            <a:off x="6500785" y="1427465"/>
            <a:ext cx="1489199" cy="1489200"/>
          </a:xfrm>
          <a:prstGeom prst="ellipse">
            <a:avLst/>
          </a:prstGeom>
          <a:ln w="190500" cap="rnd">
            <a:noFill/>
            <a:prstDash val="solid"/>
          </a:ln>
          <a:effectLst/>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t="-1" b="23500"/>
          <a:stretch>
            <a:fillRect/>
          </a:stretch>
        </p:blipFill>
        <p:spPr>
          <a:xfrm>
            <a:off x="3822375" y="1427465"/>
            <a:ext cx="1489199" cy="1489200"/>
          </a:xfrm>
          <a:prstGeom prst="ellipse">
            <a:avLst/>
          </a:prstGeom>
          <a:ln w="190500" cap="rnd">
            <a:noFill/>
            <a:prstDash val="solid"/>
          </a:ln>
          <a:effectLst/>
        </p:spPr>
      </p:pic>
      <p:sp>
        <p:nvSpPr>
          <p:cNvPr id="523" name="Google Shape;523;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27" name="Google Shape;527;p44"/>
          <p:cNvSpPr txBox="1"/>
          <p:nvPr/>
        </p:nvSpPr>
        <p:spPr>
          <a:xfrm>
            <a:off x="3523659"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800" b="1" dirty="0" smtClean="0">
                <a:solidFill>
                  <a:schemeClr val="dk1"/>
                </a:solidFill>
                <a:latin typeface="Quicksand" pitchFamily="2" charset="0"/>
                <a:ea typeface="Montserrat" panose="00000500000000000000"/>
                <a:cs typeface="Montserrat" panose="00000500000000000000"/>
                <a:sym typeface="Montserrat" panose="00000500000000000000"/>
              </a:rPr>
              <a:t>Đặng Hoàng Huy</a:t>
            </a:r>
            <a:br>
              <a:rPr lang="en-GB" sz="1800" dirty="0" smtClean="0">
                <a:latin typeface="Quicksand" pitchFamily="2" charset="0"/>
                <a:ea typeface="Montserrat" panose="00000500000000000000"/>
                <a:cs typeface="Montserrat" panose="00000500000000000000"/>
                <a:sym typeface="Montserrat" panose="00000500000000000000"/>
              </a:rPr>
            </a:br>
            <a:r>
              <a:rPr lang="en-US" dirty="0" err="1" smtClean="0">
                <a:solidFill>
                  <a:schemeClr val="accent2"/>
                </a:solidFill>
                <a:latin typeface="Quicksand" pitchFamily="2" charset="0"/>
                <a:ea typeface="Montserrat" panose="00000500000000000000"/>
                <a:cs typeface="Montserrat" panose="00000500000000000000"/>
                <a:sym typeface="Montserrat" panose="00000500000000000000"/>
              </a:rPr>
              <a:t>Trưởng</a:t>
            </a:r>
            <a:r>
              <a:rPr lang="en-US"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accent2"/>
                </a:solidFill>
                <a:latin typeface="Quicksand" pitchFamily="2" charset="0"/>
                <a:ea typeface="Montserrat" panose="00000500000000000000"/>
                <a:cs typeface="Montserrat" panose="00000500000000000000"/>
                <a:sym typeface="Montserrat" panose="00000500000000000000"/>
              </a:rPr>
              <a:t>nhóm</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14" name="Google Shape;92;p13"/>
          <p:cNvSpPr txBox="1"/>
          <p:nvPr/>
        </p:nvSpPr>
        <p:spPr>
          <a:xfrm>
            <a:off x="855300" y="426027"/>
            <a:ext cx="7433400" cy="6442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z="3600" dirty="0" err="1" smtClean="0">
                <a:latin typeface="Quicksand" pitchFamily="2" charset="0"/>
              </a:rPr>
              <a:t>Danh</a:t>
            </a:r>
            <a:r>
              <a:rPr lang="en-US" sz="3600" dirty="0" smtClean="0">
                <a:latin typeface="Quicksand" pitchFamily="2" charset="0"/>
              </a:rPr>
              <a:t> </a:t>
            </a:r>
            <a:r>
              <a:rPr lang="en-US" sz="3600" dirty="0" err="1" smtClean="0">
                <a:latin typeface="Quicksand" pitchFamily="2" charset="0"/>
              </a:rPr>
              <a:t>sách</a:t>
            </a:r>
            <a:r>
              <a:rPr lang="en-US" sz="3600" dirty="0" smtClean="0">
                <a:latin typeface="Quicksand" pitchFamily="2" charset="0"/>
              </a:rPr>
              <a:t> </a:t>
            </a:r>
            <a:r>
              <a:rPr lang="en-US" sz="3600" dirty="0" err="1" smtClean="0">
                <a:latin typeface="Quicksand" pitchFamily="2" charset="0"/>
              </a:rPr>
              <a:t>thành</a:t>
            </a:r>
            <a:r>
              <a:rPr lang="en-US" sz="3600" dirty="0" smtClean="0">
                <a:latin typeface="Quicksand" pitchFamily="2" charset="0"/>
              </a:rPr>
              <a:t> </a:t>
            </a:r>
            <a:r>
              <a:rPr lang="en-US" sz="3600" dirty="0" err="1" smtClean="0">
                <a:latin typeface="Quicksand" pitchFamily="2" charset="0"/>
              </a:rPr>
              <a:t>viên</a:t>
            </a:r>
            <a:endParaRPr lang="en-US" sz="3600" dirty="0">
              <a:latin typeface="Quicksand" pitchFamily="2" charset="0"/>
            </a:endParaRPr>
          </a:p>
        </p:txBody>
      </p:sp>
      <p:sp>
        <p:nvSpPr>
          <p:cNvPr id="17" name="Google Shape;527;p44"/>
          <p:cNvSpPr txBox="1"/>
          <p:nvPr/>
        </p:nvSpPr>
        <p:spPr>
          <a:xfrm>
            <a:off x="3377384" y="3636884"/>
            <a:ext cx="2379180" cy="734100"/>
          </a:xfrm>
          <a:prstGeom prst="rect">
            <a:avLst/>
          </a:prstGeom>
          <a:noFill/>
          <a:ln>
            <a:noFill/>
          </a:ln>
        </p:spPr>
        <p:txBody>
          <a:bodyPr spcFirstLastPara="1" wrap="square" lIns="0" tIns="0" rIns="0" bIns="0" anchor="t" anchorCtr="0">
            <a:noAutofit/>
          </a:bodyPr>
          <a:lstStyle/>
          <a:p>
            <a:pPr lvl="0" algn="ctr">
              <a:spcBef>
                <a:spcPts val="400"/>
              </a:spcBef>
              <a:spcAft>
                <a:spcPts val="400"/>
              </a:spcAft>
            </a:pPr>
            <a:r>
              <a:rPr lang="en-US">
                <a:latin typeface="Quicksand" pitchFamily="2" charset="0"/>
                <a:ea typeface="Montserrat" panose="00000500000000000000"/>
                <a:cs typeface="Montserrat" panose="00000500000000000000"/>
                <a:sym typeface="Montserrat" panose="00000500000000000000"/>
              </a:rPr>
              <a:t>Bình tĩnh, tự tin. Có góc nhìn toàn cảnh. Thích chinh phục thử thách</a:t>
            </a:r>
            <a:endParaRPr lang="en-US" dirty="0">
              <a:latin typeface="Quicksand" pitchFamily="2" charset="0"/>
              <a:ea typeface="Montserrat" panose="00000500000000000000"/>
              <a:cs typeface="Montserrat" panose="00000500000000000000"/>
              <a:sym typeface="Montserrat" panose="00000500000000000000"/>
            </a:endParaRPr>
          </a:p>
        </p:txBody>
      </p:sp>
      <p:sp>
        <p:nvSpPr>
          <p:cNvPr id="21" name="Google Shape;527;p44"/>
          <p:cNvSpPr txBox="1"/>
          <p:nvPr/>
        </p:nvSpPr>
        <p:spPr>
          <a:xfrm>
            <a:off x="6202070"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smtClean="0">
                <a:solidFill>
                  <a:schemeClr val="dk1"/>
                </a:solidFill>
                <a:latin typeface="Quicksand" pitchFamily="2" charset="0"/>
                <a:ea typeface="Montserrat" panose="00000500000000000000"/>
                <a:cs typeface="Montserrat" panose="00000500000000000000"/>
                <a:sym typeface="Montserrat" panose="00000500000000000000"/>
              </a:rPr>
              <a:t>Phan Hồng Quân</a:t>
            </a:r>
            <a:br>
              <a:rPr lang="en-GB" sz="1800" dirty="0" smtClean="0">
                <a:latin typeface="Quicksand" pitchFamily="2" charset="0"/>
                <a:ea typeface="Montserrat" panose="00000500000000000000"/>
                <a:cs typeface="Montserrat" panose="00000500000000000000"/>
                <a:sym typeface="Montserrat" panose="00000500000000000000"/>
              </a:rPr>
            </a:br>
            <a:r>
              <a:rPr lang="vi-VN" dirty="0" smtClean="0">
                <a:solidFill>
                  <a:schemeClr val="accent2"/>
                </a:solidFill>
                <a:latin typeface="Quicksand" pitchFamily="2" charset="0"/>
                <a:ea typeface="Montserrat" panose="00000500000000000000"/>
                <a:cs typeface="Montserrat" panose="00000500000000000000"/>
                <a:sym typeface="Montserrat" panose="00000500000000000000"/>
              </a:rPr>
              <a:t>Phụ trách kỹ thuật</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22" name="Google Shape;527;p44"/>
          <p:cNvSpPr txBox="1"/>
          <p:nvPr/>
        </p:nvSpPr>
        <p:spPr>
          <a:xfrm>
            <a:off x="6202070" y="3636884"/>
            <a:ext cx="2086630" cy="734100"/>
          </a:xfrm>
          <a:prstGeom prst="rect">
            <a:avLst/>
          </a:prstGeom>
          <a:noFill/>
          <a:ln>
            <a:noFill/>
          </a:ln>
        </p:spPr>
        <p:txBody>
          <a:bodyPr spcFirstLastPara="1" wrap="square" lIns="0" tIns="0" rIns="0" bIns="0" anchor="t" anchorCtr="0">
            <a:noAutofit/>
          </a:bodyPr>
          <a:lstStyle/>
          <a:p>
            <a:pPr lvl="0" algn="ctr">
              <a:spcBef>
                <a:spcPts val="400"/>
              </a:spcBef>
            </a:pPr>
            <a:r>
              <a:rPr lang="en-US">
                <a:latin typeface="Quicksand" pitchFamily="2" charset="0"/>
                <a:ea typeface="Montserrat" panose="00000500000000000000"/>
                <a:cs typeface="Montserrat" panose="00000500000000000000"/>
                <a:sym typeface="Montserrat" panose="00000500000000000000"/>
              </a:rPr>
              <a:t>Có năng lực. Luôn tìm ra cách dễ dàng để hoàn thành công việc.</a:t>
            </a:r>
            <a:endParaRPr lang="en-US" dirty="0">
              <a:latin typeface="Quicksand" pitchFamily="2" charset="0"/>
              <a:ea typeface="Montserrat" panose="00000500000000000000"/>
              <a:cs typeface="Montserrat" panose="00000500000000000000"/>
              <a:sym typeface="Montserrat" panose="00000500000000000000"/>
            </a:endParaRPr>
          </a:p>
        </p:txBody>
      </p:sp>
      <p:sp>
        <p:nvSpPr>
          <p:cNvPr id="24" name="Google Shape;527;p44"/>
          <p:cNvSpPr txBox="1"/>
          <p:nvPr/>
        </p:nvSpPr>
        <p:spPr>
          <a:xfrm>
            <a:off x="855300"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800" b="1" dirty="0" smtClean="0">
                <a:latin typeface="Quicksand" pitchFamily="2" charset="0"/>
                <a:ea typeface="Montserrat" panose="00000500000000000000"/>
                <a:cs typeface="Montserrat" panose="00000500000000000000"/>
                <a:sym typeface="Montserrat" panose="00000500000000000000"/>
              </a:rPr>
              <a:t>Trần Phước Sanh</a:t>
            </a:r>
            <a:br>
              <a:rPr lang="en-GB" sz="1800" dirty="0" smtClean="0">
                <a:latin typeface="Quicksand" pitchFamily="2" charset="0"/>
                <a:ea typeface="Montserrat" panose="00000500000000000000"/>
                <a:cs typeface="Montserrat" panose="00000500000000000000"/>
                <a:sym typeface="Montserrat" panose="00000500000000000000"/>
              </a:rPr>
            </a:br>
            <a:r>
              <a:rPr lang="en-US" dirty="0" err="1" smtClean="0">
                <a:solidFill>
                  <a:schemeClr val="accent2"/>
                </a:solidFill>
                <a:latin typeface="Quicksand" pitchFamily="2" charset="0"/>
                <a:ea typeface="Montserrat" panose="00000500000000000000"/>
                <a:cs typeface="Montserrat" panose="00000500000000000000"/>
                <a:sym typeface="Montserrat" panose="00000500000000000000"/>
              </a:rPr>
              <a:t>Phó</a:t>
            </a:r>
            <a:r>
              <a:rPr lang="en-US"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dirty="0" err="1" smtClean="0">
                <a:solidFill>
                  <a:schemeClr val="accent2"/>
                </a:solidFill>
                <a:latin typeface="Quicksand" pitchFamily="2" charset="0"/>
                <a:ea typeface="Montserrat" panose="00000500000000000000"/>
                <a:cs typeface="Montserrat" panose="00000500000000000000"/>
                <a:sym typeface="Montserrat" panose="00000500000000000000"/>
              </a:rPr>
              <a:t>nhóm</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25" name="Google Shape;527;p44"/>
          <p:cNvSpPr txBox="1"/>
          <p:nvPr/>
        </p:nvSpPr>
        <p:spPr>
          <a:xfrm>
            <a:off x="855300" y="3636884"/>
            <a:ext cx="2086630" cy="734100"/>
          </a:xfrm>
          <a:prstGeom prst="rect">
            <a:avLst/>
          </a:prstGeom>
          <a:noFill/>
          <a:ln>
            <a:noFill/>
          </a:ln>
        </p:spPr>
        <p:txBody>
          <a:bodyPr spcFirstLastPara="1" wrap="square" lIns="0" tIns="0" rIns="0" bIns="0" anchor="t" anchorCtr="0">
            <a:noAutofit/>
          </a:bodyPr>
          <a:lstStyle/>
          <a:p>
            <a:pPr lvl="0" algn="ctr">
              <a:spcBef>
                <a:spcPts val="400"/>
              </a:spcBef>
            </a:pPr>
            <a:r>
              <a:rPr lang="vi-VN"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rPr>
              <a:t>Trách nhiệm, đáng tin cậy. Luôn hoàn thành tốt công việc được giao</a:t>
            </a:r>
            <a:endParaRPr lang="vi-VN" dirty="0" smtClean="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p:txBody>
      </p:sp>
      <p:sp>
        <p:nvSpPr>
          <p:cNvPr id="2" name="Flowchart: Connector 1"/>
          <p:cNvSpPr/>
          <p:nvPr/>
        </p:nvSpPr>
        <p:spPr>
          <a:xfrm>
            <a:off x="1171177" y="1441071"/>
            <a:ext cx="1461987" cy="1461987"/>
          </a:xfrm>
          <a:prstGeom prst="flowChartConnector">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660643" y="36356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dirty="0" smtClean="0">
                <a:latin typeface="Quicksand" pitchFamily="2" charset="0"/>
              </a:rPr>
              <a:t>Price</a:t>
            </a:r>
            <a:endParaRPr sz="3600" b="0" dirty="0">
              <a:latin typeface="Quicksand" pitchFamily="2" charset="0"/>
            </a:endParaRPr>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cxnSp>
        <p:nvCxnSpPr>
          <p:cNvPr id="3" name="Straight Arrow Connector 2"/>
          <p:cNvCxnSpPr/>
          <p:nvPr/>
        </p:nvCxnSpPr>
        <p:spPr>
          <a:xfrm flipH="1" flipV="1">
            <a:off x="951732" y="1106590"/>
            <a:ext cx="1" cy="3200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939825" y="4306875"/>
            <a:ext cx="37490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057085" y="3413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9979" y="4223055"/>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78251" y="4232108"/>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93660" y="4238596"/>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398125" y="4233541"/>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82603" y="4232108"/>
            <a:ext cx="0"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75530" y="3792423"/>
            <a:ext cx="16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75530" y="3252756"/>
            <a:ext cx="16002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77167" y="1106590"/>
            <a:ext cx="2903220" cy="1169551"/>
          </a:xfrm>
          <a:prstGeom prst="rect">
            <a:avLst/>
          </a:prstGeom>
          <a:noFill/>
        </p:spPr>
        <p:txBody>
          <a:bodyPr wrap="square" rtlCol="0">
            <a:spAutoFit/>
          </a:bodyPr>
          <a:lstStyle/>
          <a:p>
            <a:r>
              <a:rPr lang="en-US" b="1">
                <a:latin typeface="Quicksand" pitchFamily="2" charset="0"/>
              </a:rPr>
              <a:t>Flook</a:t>
            </a:r>
            <a:r>
              <a:rPr lang="en-US">
                <a:latin typeface="Quicksand" pitchFamily="2" charset="0"/>
              </a:rPr>
              <a:t> </a:t>
            </a:r>
            <a:r>
              <a:rPr lang="en-US" smtClean="0">
                <a:latin typeface="Quicksand" pitchFamily="2" charset="0"/>
              </a:rPr>
              <a:t>: </a:t>
            </a:r>
            <a:endParaRPr lang="en-US" smtClean="0">
              <a:latin typeface="Quicksand" pitchFamily="2" charset="0"/>
            </a:endParaRPr>
          </a:p>
          <a:p>
            <a:r>
              <a:rPr lang="en-US" smtClean="0">
                <a:latin typeface="Quicksand" pitchFamily="2" charset="0"/>
              </a:rPr>
              <a:t>Gói sản phẩm:</a:t>
            </a:r>
            <a:endParaRPr lang="en-US" smtClean="0">
              <a:latin typeface="Quicksand" pitchFamily="2" charset="0"/>
            </a:endParaRPr>
          </a:p>
          <a:p>
            <a:r>
              <a:rPr lang="en-US" smtClean="0">
                <a:latin typeface="Quicksand" pitchFamily="2" charset="0"/>
              </a:rPr>
              <a:t>Vip 1: 45.000đ/1 tháng</a:t>
            </a:r>
            <a:endParaRPr lang="en-US" smtClean="0">
              <a:latin typeface="Quicksand" pitchFamily="2" charset="0"/>
            </a:endParaRPr>
          </a:p>
          <a:p>
            <a:r>
              <a:rPr lang="en-US" smtClean="0">
                <a:latin typeface="Quicksand" pitchFamily="2" charset="0"/>
              </a:rPr>
              <a:t>Vip 2: 70.000đ/2 tháng </a:t>
            </a:r>
            <a:endParaRPr lang="en-US" smtClean="0">
              <a:latin typeface="Quicksand" pitchFamily="2" charset="0"/>
            </a:endParaRPr>
          </a:p>
          <a:p>
            <a:r>
              <a:rPr lang="en-US" smtClean="0">
                <a:latin typeface="Quicksand" pitchFamily="2" charset="0"/>
              </a:rPr>
              <a:t>Vip 3: 90.000/4 tháng</a:t>
            </a:r>
            <a:endParaRPr lang="en-US">
              <a:latin typeface="Quicksand" pitchFamily="2" charset="0"/>
            </a:endParaRPr>
          </a:p>
        </p:txBody>
      </p:sp>
      <p:sp>
        <p:nvSpPr>
          <p:cNvPr id="35" name="TextBox 34"/>
          <p:cNvSpPr txBox="1"/>
          <p:nvPr/>
        </p:nvSpPr>
        <p:spPr>
          <a:xfrm>
            <a:off x="5777167" y="2414659"/>
            <a:ext cx="3116580" cy="738664"/>
          </a:xfrm>
          <a:prstGeom prst="rect">
            <a:avLst/>
          </a:prstGeom>
          <a:noFill/>
        </p:spPr>
        <p:txBody>
          <a:bodyPr wrap="square" rtlCol="0">
            <a:spAutoFit/>
          </a:bodyPr>
          <a:lstStyle/>
          <a:p>
            <a:r>
              <a:rPr lang="en-US" b="1" smtClean="0">
                <a:latin typeface="Quicksand" pitchFamily="2" charset="0"/>
              </a:rPr>
              <a:t>Weeboo</a:t>
            </a:r>
            <a:r>
              <a:rPr lang="en-US" smtClean="0">
                <a:latin typeface="Quicksand" pitchFamily="2" charset="0"/>
              </a:rPr>
              <a:t>: </a:t>
            </a:r>
            <a:endParaRPr lang="en-US" smtClean="0">
              <a:latin typeface="Quicksand" pitchFamily="2" charset="0"/>
            </a:endParaRPr>
          </a:p>
          <a:p>
            <a:r>
              <a:rPr lang="en-US" smtClean="0">
                <a:latin typeface="Quicksand" pitchFamily="2" charset="0"/>
              </a:rPr>
              <a:t>Gói sản phẩm:</a:t>
            </a:r>
            <a:endParaRPr lang="en-US" smtClean="0">
              <a:latin typeface="Quicksand" pitchFamily="2" charset="0"/>
            </a:endParaRPr>
          </a:p>
          <a:p>
            <a:r>
              <a:rPr lang="en-US" smtClean="0">
                <a:latin typeface="Quicksand" pitchFamily="2" charset="0"/>
              </a:rPr>
              <a:t>Vip 1: 46.000đ/1 tháng</a:t>
            </a:r>
            <a:endParaRPr lang="en-US">
              <a:latin typeface="Quicksand" pitchFamily="2" charset="0"/>
            </a:endParaRPr>
          </a:p>
        </p:txBody>
      </p:sp>
      <p:sp>
        <p:nvSpPr>
          <p:cNvPr id="36" name="TextBox 35"/>
          <p:cNvSpPr txBox="1"/>
          <p:nvPr/>
        </p:nvSpPr>
        <p:spPr>
          <a:xfrm>
            <a:off x="5827568" y="3308808"/>
            <a:ext cx="2903220" cy="1169551"/>
          </a:xfrm>
          <a:prstGeom prst="rect">
            <a:avLst/>
          </a:prstGeom>
          <a:noFill/>
        </p:spPr>
        <p:txBody>
          <a:bodyPr wrap="square" rtlCol="0">
            <a:spAutoFit/>
          </a:bodyPr>
          <a:lstStyle/>
          <a:p>
            <a:r>
              <a:rPr lang="en-US" b="1" smtClean="0">
                <a:latin typeface="Quicksand" pitchFamily="2" charset="0"/>
              </a:rPr>
              <a:t>Waka</a:t>
            </a:r>
            <a:r>
              <a:rPr lang="en-US" smtClean="0">
                <a:latin typeface="Quicksand" pitchFamily="2" charset="0"/>
              </a:rPr>
              <a:t>: </a:t>
            </a:r>
            <a:endParaRPr lang="en-US" smtClean="0">
              <a:latin typeface="Quicksand" pitchFamily="2" charset="0"/>
            </a:endParaRPr>
          </a:p>
          <a:p>
            <a:r>
              <a:rPr lang="en-US" smtClean="0">
                <a:latin typeface="Quicksand" pitchFamily="2" charset="0"/>
              </a:rPr>
              <a:t>Gói sản phẩm:</a:t>
            </a:r>
            <a:endParaRPr lang="en-US" smtClean="0">
              <a:latin typeface="Quicksand" pitchFamily="2" charset="0"/>
            </a:endParaRPr>
          </a:p>
          <a:p>
            <a:r>
              <a:rPr lang="en-US" smtClean="0">
                <a:latin typeface="Quicksand" pitchFamily="2" charset="0"/>
              </a:rPr>
              <a:t>Vip 1: 45.000đ/1 tháng</a:t>
            </a:r>
            <a:endParaRPr lang="en-US" smtClean="0">
              <a:latin typeface="Quicksand" pitchFamily="2" charset="0"/>
            </a:endParaRPr>
          </a:p>
          <a:p>
            <a:r>
              <a:rPr lang="en-US" smtClean="0">
                <a:latin typeface="Quicksand" pitchFamily="2" charset="0"/>
              </a:rPr>
              <a:t>Vip 2: 99.000đ/3 tháng </a:t>
            </a:r>
            <a:endParaRPr lang="en-US" smtClean="0">
              <a:latin typeface="Quicksand" pitchFamily="2" charset="0"/>
            </a:endParaRPr>
          </a:p>
          <a:p>
            <a:r>
              <a:rPr lang="en-US" smtClean="0">
                <a:latin typeface="Quicksand" pitchFamily="2" charset="0"/>
              </a:rPr>
              <a:t>Vip 3: 369.000/12 tháng</a:t>
            </a:r>
            <a:endParaRPr lang="en-US">
              <a:latin typeface="Quicksand" pitchFamily="2" charset="0"/>
            </a:endParaRPr>
          </a:p>
        </p:txBody>
      </p:sp>
      <p:cxnSp>
        <p:nvCxnSpPr>
          <p:cNvPr id="39" name="Straight Connector 38"/>
          <p:cNvCxnSpPr/>
          <p:nvPr/>
        </p:nvCxnSpPr>
        <p:spPr>
          <a:xfrm>
            <a:off x="871720" y="2687317"/>
            <a:ext cx="16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80853" y="2101457"/>
            <a:ext cx="16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71720" y="1594464"/>
            <a:ext cx="16002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40310" y="4474214"/>
            <a:ext cx="715226" cy="215444"/>
          </a:xfrm>
          <a:prstGeom prst="rect">
            <a:avLst/>
          </a:prstGeom>
          <a:noFill/>
        </p:spPr>
        <p:txBody>
          <a:bodyPr wrap="square" rtlCol="0">
            <a:spAutoFit/>
          </a:bodyPr>
          <a:lstStyle/>
          <a:p>
            <a:r>
              <a:rPr lang="en-US" sz="800">
                <a:latin typeface="Quicksand" pitchFamily="2" charset="0"/>
              </a:rPr>
              <a:t>3</a:t>
            </a:r>
            <a:r>
              <a:rPr lang="en-US" sz="800" smtClean="0">
                <a:latin typeface="Quicksand" pitchFamily="2" charset="0"/>
              </a:rPr>
              <a:t>0.000</a:t>
            </a:r>
            <a:endParaRPr lang="en-US" sz="800">
              <a:latin typeface="Quicksand" pitchFamily="2" charset="0"/>
            </a:endParaRPr>
          </a:p>
        </p:txBody>
      </p:sp>
      <p:sp>
        <p:nvSpPr>
          <p:cNvPr id="45" name="TextBox 44"/>
          <p:cNvSpPr txBox="1"/>
          <p:nvPr/>
        </p:nvSpPr>
        <p:spPr>
          <a:xfrm>
            <a:off x="1955536" y="4483267"/>
            <a:ext cx="715226" cy="215444"/>
          </a:xfrm>
          <a:prstGeom prst="rect">
            <a:avLst/>
          </a:prstGeom>
          <a:noFill/>
        </p:spPr>
        <p:txBody>
          <a:bodyPr wrap="square" rtlCol="0">
            <a:spAutoFit/>
          </a:bodyPr>
          <a:lstStyle/>
          <a:p>
            <a:r>
              <a:rPr lang="en-US" sz="800" smtClean="0">
                <a:latin typeface="Quicksand" pitchFamily="2" charset="0"/>
              </a:rPr>
              <a:t>60.000</a:t>
            </a:r>
            <a:endParaRPr lang="en-US" sz="800">
              <a:latin typeface="Quicksand" pitchFamily="2" charset="0"/>
            </a:endParaRPr>
          </a:p>
        </p:txBody>
      </p:sp>
      <p:sp>
        <p:nvSpPr>
          <p:cNvPr id="46" name="TextBox 45"/>
          <p:cNvSpPr txBox="1"/>
          <p:nvPr/>
        </p:nvSpPr>
        <p:spPr>
          <a:xfrm>
            <a:off x="2560609" y="4483266"/>
            <a:ext cx="715226" cy="215444"/>
          </a:xfrm>
          <a:prstGeom prst="rect">
            <a:avLst/>
          </a:prstGeom>
          <a:noFill/>
        </p:spPr>
        <p:txBody>
          <a:bodyPr wrap="square" rtlCol="0">
            <a:spAutoFit/>
          </a:bodyPr>
          <a:lstStyle/>
          <a:p>
            <a:r>
              <a:rPr lang="en-US" sz="800">
                <a:latin typeface="Quicksand" pitchFamily="2" charset="0"/>
              </a:rPr>
              <a:t>9</a:t>
            </a:r>
            <a:r>
              <a:rPr lang="en-US" sz="800" smtClean="0">
                <a:latin typeface="Quicksand" pitchFamily="2" charset="0"/>
              </a:rPr>
              <a:t>0.000</a:t>
            </a:r>
            <a:endParaRPr lang="en-US" sz="800">
              <a:latin typeface="Quicksand" pitchFamily="2" charset="0"/>
            </a:endParaRPr>
          </a:p>
        </p:txBody>
      </p:sp>
      <p:sp>
        <p:nvSpPr>
          <p:cNvPr id="47" name="TextBox 46"/>
          <p:cNvSpPr txBox="1"/>
          <p:nvPr/>
        </p:nvSpPr>
        <p:spPr>
          <a:xfrm>
            <a:off x="3165682" y="4474214"/>
            <a:ext cx="715226" cy="215444"/>
          </a:xfrm>
          <a:prstGeom prst="rect">
            <a:avLst/>
          </a:prstGeom>
          <a:noFill/>
        </p:spPr>
        <p:txBody>
          <a:bodyPr wrap="square" rtlCol="0">
            <a:spAutoFit/>
          </a:bodyPr>
          <a:lstStyle/>
          <a:p>
            <a:r>
              <a:rPr lang="en-US" sz="800" smtClean="0">
                <a:latin typeface="Quicksand" pitchFamily="2" charset="0"/>
              </a:rPr>
              <a:t>120.000</a:t>
            </a:r>
            <a:endParaRPr lang="en-US" sz="800">
              <a:latin typeface="Quicksand" pitchFamily="2" charset="0"/>
            </a:endParaRPr>
          </a:p>
        </p:txBody>
      </p:sp>
      <p:sp>
        <p:nvSpPr>
          <p:cNvPr id="48" name="TextBox 47"/>
          <p:cNvSpPr txBox="1"/>
          <p:nvPr/>
        </p:nvSpPr>
        <p:spPr>
          <a:xfrm>
            <a:off x="3770755" y="4465162"/>
            <a:ext cx="873659" cy="215444"/>
          </a:xfrm>
          <a:prstGeom prst="rect">
            <a:avLst/>
          </a:prstGeom>
          <a:noFill/>
        </p:spPr>
        <p:txBody>
          <a:bodyPr wrap="square" rtlCol="0">
            <a:spAutoFit/>
          </a:bodyPr>
          <a:lstStyle/>
          <a:p>
            <a:r>
              <a:rPr lang="en-US" sz="800" smtClean="0">
                <a:latin typeface="Quicksand" pitchFamily="2" charset="0"/>
              </a:rPr>
              <a:t>140.000</a:t>
            </a:r>
            <a:endParaRPr lang="en-US" sz="800">
              <a:latin typeface="Quicksand" pitchFamily="2" charset="0"/>
            </a:endParaRPr>
          </a:p>
        </p:txBody>
      </p:sp>
      <p:sp>
        <p:nvSpPr>
          <p:cNvPr id="49" name="TextBox 48"/>
          <p:cNvSpPr txBox="1"/>
          <p:nvPr/>
        </p:nvSpPr>
        <p:spPr>
          <a:xfrm>
            <a:off x="265199" y="3653923"/>
            <a:ext cx="600855" cy="215444"/>
          </a:xfrm>
          <a:prstGeom prst="rect">
            <a:avLst/>
          </a:prstGeom>
          <a:noFill/>
        </p:spPr>
        <p:txBody>
          <a:bodyPr wrap="square" rtlCol="0">
            <a:spAutoFit/>
          </a:bodyPr>
          <a:lstStyle/>
          <a:p>
            <a:r>
              <a:rPr lang="en-US" sz="800" smtClean="0">
                <a:latin typeface="Quicksand" pitchFamily="2" charset="0"/>
              </a:rPr>
              <a:t>200.000</a:t>
            </a:r>
            <a:endParaRPr lang="en-US" sz="800">
              <a:latin typeface="Quicksand" pitchFamily="2" charset="0"/>
            </a:endParaRPr>
          </a:p>
        </p:txBody>
      </p:sp>
      <p:sp>
        <p:nvSpPr>
          <p:cNvPr id="50" name="TextBox 49"/>
          <p:cNvSpPr txBox="1"/>
          <p:nvPr/>
        </p:nvSpPr>
        <p:spPr>
          <a:xfrm>
            <a:off x="270554" y="3114255"/>
            <a:ext cx="590919" cy="217419"/>
          </a:xfrm>
          <a:prstGeom prst="rect">
            <a:avLst/>
          </a:prstGeom>
          <a:noFill/>
        </p:spPr>
        <p:txBody>
          <a:bodyPr wrap="square" rtlCol="0">
            <a:spAutoFit/>
          </a:bodyPr>
          <a:lstStyle/>
          <a:p>
            <a:r>
              <a:rPr lang="en-US" sz="800">
                <a:latin typeface="Quicksand" pitchFamily="2" charset="0"/>
              </a:rPr>
              <a:t>4</a:t>
            </a:r>
            <a:r>
              <a:rPr lang="en-US" sz="800" smtClean="0">
                <a:latin typeface="Quicksand" pitchFamily="2" charset="0"/>
              </a:rPr>
              <a:t>00.000</a:t>
            </a:r>
            <a:endParaRPr lang="en-US" sz="800">
              <a:latin typeface="Quicksand" pitchFamily="2" charset="0"/>
            </a:endParaRPr>
          </a:p>
        </p:txBody>
      </p:sp>
      <p:sp>
        <p:nvSpPr>
          <p:cNvPr id="51" name="TextBox 50"/>
          <p:cNvSpPr txBox="1"/>
          <p:nvPr/>
        </p:nvSpPr>
        <p:spPr>
          <a:xfrm>
            <a:off x="257611" y="2548816"/>
            <a:ext cx="611769" cy="215444"/>
          </a:xfrm>
          <a:prstGeom prst="rect">
            <a:avLst/>
          </a:prstGeom>
          <a:noFill/>
        </p:spPr>
        <p:txBody>
          <a:bodyPr wrap="square" rtlCol="0">
            <a:spAutoFit/>
          </a:bodyPr>
          <a:lstStyle/>
          <a:p>
            <a:r>
              <a:rPr lang="en-US" sz="800" smtClean="0">
                <a:latin typeface="Quicksand" pitchFamily="2" charset="0"/>
              </a:rPr>
              <a:t>600.000</a:t>
            </a:r>
            <a:endParaRPr lang="en-US" sz="800">
              <a:latin typeface="Quicksand" pitchFamily="2" charset="0"/>
            </a:endParaRPr>
          </a:p>
        </p:txBody>
      </p:sp>
      <p:sp>
        <p:nvSpPr>
          <p:cNvPr id="52" name="TextBox 51"/>
          <p:cNvSpPr txBox="1"/>
          <p:nvPr/>
        </p:nvSpPr>
        <p:spPr>
          <a:xfrm>
            <a:off x="266744" y="1962957"/>
            <a:ext cx="599310" cy="215444"/>
          </a:xfrm>
          <a:prstGeom prst="rect">
            <a:avLst/>
          </a:prstGeom>
          <a:noFill/>
        </p:spPr>
        <p:txBody>
          <a:bodyPr wrap="square" rtlCol="0">
            <a:spAutoFit/>
          </a:bodyPr>
          <a:lstStyle/>
          <a:p>
            <a:r>
              <a:rPr lang="en-US" sz="800">
                <a:latin typeface="Quicksand" pitchFamily="2" charset="0"/>
              </a:rPr>
              <a:t>8</a:t>
            </a:r>
            <a:r>
              <a:rPr lang="en-US" sz="800" smtClean="0">
                <a:latin typeface="Quicksand" pitchFamily="2" charset="0"/>
              </a:rPr>
              <a:t>00.000</a:t>
            </a:r>
            <a:endParaRPr lang="en-US" sz="800">
              <a:latin typeface="Quicksand" pitchFamily="2" charset="0"/>
            </a:endParaRPr>
          </a:p>
        </p:txBody>
      </p:sp>
      <p:sp>
        <p:nvSpPr>
          <p:cNvPr id="53" name="TextBox 52"/>
          <p:cNvSpPr txBox="1"/>
          <p:nvPr/>
        </p:nvSpPr>
        <p:spPr>
          <a:xfrm>
            <a:off x="212283" y="1455964"/>
            <a:ext cx="663247" cy="215444"/>
          </a:xfrm>
          <a:prstGeom prst="rect">
            <a:avLst/>
          </a:prstGeom>
          <a:noFill/>
        </p:spPr>
        <p:txBody>
          <a:bodyPr wrap="square" rtlCol="0">
            <a:spAutoFit/>
          </a:bodyPr>
          <a:lstStyle/>
          <a:p>
            <a:r>
              <a:rPr lang="en-US" sz="800" smtClean="0">
                <a:latin typeface="Quicksand" pitchFamily="2" charset="0"/>
              </a:rPr>
              <a:t>1.000.000</a:t>
            </a:r>
            <a:endParaRPr lang="en-US" sz="800">
              <a:latin typeface="Quicksand" pitchFamily="2" charset="0"/>
            </a:endParaRPr>
          </a:p>
        </p:txBody>
      </p:sp>
      <p:sp>
        <p:nvSpPr>
          <p:cNvPr id="54" name="TextBox 53"/>
          <p:cNvSpPr txBox="1"/>
          <p:nvPr/>
        </p:nvSpPr>
        <p:spPr>
          <a:xfrm>
            <a:off x="4422777" y="4375155"/>
            <a:ext cx="502308" cy="215444"/>
          </a:xfrm>
          <a:prstGeom prst="rect">
            <a:avLst/>
          </a:prstGeom>
          <a:noFill/>
        </p:spPr>
        <p:txBody>
          <a:bodyPr wrap="square" rtlCol="0">
            <a:spAutoFit/>
          </a:bodyPr>
          <a:lstStyle/>
          <a:p>
            <a:r>
              <a:rPr lang="en-US" sz="800" smtClean="0">
                <a:latin typeface="Quicksand" pitchFamily="2" charset="0"/>
              </a:rPr>
              <a:t>Price</a:t>
            </a:r>
            <a:endParaRPr lang="en-US" sz="800">
              <a:latin typeface="Quicksand" pitchFamily="2" charset="0"/>
            </a:endParaRPr>
          </a:p>
        </p:txBody>
      </p:sp>
      <p:sp>
        <p:nvSpPr>
          <p:cNvPr id="55" name="TextBox 54"/>
          <p:cNvSpPr txBox="1"/>
          <p:nvPr/>
        </p:nvSpPr>
        <p:spPr>
          <a:xfrm>
            <a:off x="280658" y="1051408"/>
            <a:ext cx="659992" cy="215444"/>
          </a:xfrm>
          <a:prstGeom prst="rect">
            <a:avLst/>
          </a:prstGeom>
          <a:noFill/>
        </p:spPr>
        <p:txBody>
          <a:bodyPr wrap="square" rtlCol="0">
            <a:spAutoFit/>
          </a:bodyPr>
          <a:lstStyle/>
          <a:p>
            <a:r>
              <a:rPr lang="en-US" sz="800" smtClean="0">
                <a:latin typeface="Quicksand" pitchFamily="2" charset="0"/>
              </a:rPr>
              <a:t>Dowload</a:t>
            </a:r>
            <a:endParaRPr lang="en-US" sz="800">
              <a:latin typeface="Quicksand" pitchFamily="2" charset="0"/>
            </a:endParaRPr>
          </a:p>
        </p:txBody>
      </p:sp>
      <p:cxnSp>
        <p:nvCxnSpPr>
          <p:cNvPr id="58" name="Straight Connector 57"/>
          <p:cNvCxnSpPr/>
          <p:nvPr/>
        </p:nvCxnSpPr>
        <p:spPr>
          <a:xfrm>
            <a:off x="2944970" y="1590235"/>
            <a:ext cx="12706" cy="2701475"/>
          </a:xfrm>
          <a:prstGeom prst="line">
            <a:avLst/>
          </a:prstGeom>
          <a:ln cmpd="sng">
            <a:prstDash val="solid"/>
          </a:ln>
        </p:spPr>
        <p:style>
          <a:lnRef idx="3">
            <a:schemeClr val="accent6"/>
          </a:lnRef>
          <a:fillRef idx="0">
            <a:schemeClr val="accent6"/>
          </a:fillRef>
          <a:effectRef idx="2">
            <a:schemeClr val="accent6"/>
          </a:effectRef>
          <a:fontRef idx="minor">
            <a:schemeClr val="tx1"/>
          </a:fontRef>
        </p:style>
      </p:cxnSp>
      <p:cxnSp>
        <p:nvCxnSpPr>
          <p:cNvPr id="69" name="Straight Connector 68"/>
          <p:cNvCxnSpPr/>
          <p:nvPr/>
        </p:nvCxnSpPr>
        <p:spPr>
          <a:xfrm>
            <a:off x="967280" y="4173649"/>
            <a:ext cx="1847088" cy="2969"/>
          </a:xfrm>
          <a:prstGeom prst="line">
            <a:avLst/>
          </a:prstGeom>
        </p:spPr>
        <p:style>
          <a:lnRef idx="3">
            <a:schemeClr val="accent4"/>
          </a:lnRef>
          <a:fillRef idx="0">
            <a:schemeClr val="accent4"/>
          </a:fillRef>
          <a:effectRef idx="2">
            <a:schemeClr val="accent4"/>
          </a:effectRef>
          <a:fontRef idx="minor">
            <a:schemeClr val="tx1"/>
          </a:fontRef>
        </p:style>
      </p:cxnSp>
      <p:cxnSp>
        <p:nvCxnSpPr>
          <p:cNvPr id="72" name="Straight Connector 71"/>
          <p:cNvCxnSpPr/>
          <p:nvPr/>
        </p:nvCxnSpPr>
        <p:spPr>
          <a:xfrm>
            <a:off x="2793659" y="4183949"/>
            <a:ext cx="0" cy="109728"/>
          </a:xfrm>
          <a:prstGeom prst="line">
            <a:avLst/>
          </a:prstGeom>
        </p:spPr>
        <p:style>
          <a:lnRef idx="3">
            <a:schemeClr val="accent4"/>
          </a:lnRef>
          <a:fillRef idx="0">
            <a:schemeClr val="accent4"/>
          </a:fillRef>
          <a:effectRef idx="2">
            <a:schemeClr val="accent4"/>
          </a:effectRef>
          <a:fontRef idx="minor">
            <a:schemeClr val="tx1"/>
          </a:fontRef>
        </p:style>
      </p:cxnSp>
      <p:sp>
        <p:nvSpPr>
          <p:cNvPr id="78" name="TextBox 77"/>
          <p:cNvSpPr txBox="1"/>
          <p:nvPr/>
        </p:nvSpPr>
        <p:spPr>
          <a:xfrm>
            <a:off x="309498" y="4067531"/>
            <a:ext cx="551975" cy="215444"/>
          </a:xfrm>
          <a:prstGeom prst="rect">
            <a:avLst/>
          </a:prstGeom>
          <a:noFill/>
        </p:spPr>
        <p:txBody>
          <a:bodyPr wrap="square" rtlCol="0">
            <a:spAutoFit/>
          </a:bodyPr>
          <a:lstStyle/>
          <a:p>
            <a:r>
              <a:rPr lang="en-US" sz="800">
                <a:latin typeface="Quicksand" pitchFamily="2" charset="0"/>
              </a:rPr>
              <a:t>3</a:t>
            </a:r>
            <a:r>
              <a:rPr lang="en-US" sz="800" smtClean="0">
                <a:latin typeface="Quicksand" pitchFamily="2" charset="0"/>
              </a:rPr>
              <a:t>0.000</a:t>
            </a:r>
            <a:endParaRPr lang="en-US" sz="800">
              <a:latin typeface="Quicksand" pitchFamily="2" charset="0"/>
            </a:endParaRPr>
          </a:p>
        </p:txBody>
      </p:sp>
      <p:cxnSp>
        <p:nvCxnSpPr>
          <p:cNvPr id="79" name="Straight Connector 78"/>
          <p:cNvCxnSpPr/>
          <p:nvPr/>
        </p:nvCxnSpPr>
        <p:spPr>
          <a:xfrm flipV="1">
            <a:off x="959396" y="2949505"/>
            <a:ext cx="2980599" cy="10526"/>
          </a:xfrm>
          <a:prstGeom prst="line">
            <a:avLst/>
          </a:prstGeom>
        </p:spPr>
        <p:style>
          <a:lnRef idx="3">
            <a:schemeClr val="accent5"/>
          </a:lnRef>
          <a:fillRef idx="0">
            <a:schemeClr val="accent5"/>
          </a:fillRef>
          <a:effectRef idx="2">
            <a:schemeClr val="accent5"/>
          </a:effectRef>
          <a:fontRef idx="minor">
            <a:schemeClr val="tx1"/>
          </a:fontRef>
        </p:style>
      </p:cxnSp>
      <p:cxnSp>
        <p:nvCxnSpPr>
          <p:cNvPr id="82" name="Straight Connector 81"/>
          <p:cNvCxnSpPr/>
          <p:nvPr/>
        </p:nvCxnSpPr>
        <p:spPr>
          <a:xfrm>
            <a:off x="3939995" y="2930522"/>
            <a:ext cx="0" cy="1371600"/>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a:off x="6509464" y="3467019"/>
            <a:ext cx="47981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88" name="Straight Connector 87"/>
          <p:cNvCxnSpPr/>
          <p:nvPr/>
        </p:nvCxnSpPr>
        <p:spPr>
          <a:xfrm flipV="1">
            <a:off x="6679677" y="2566751"/>
            <a:ext cx="428183" cy="1513"/>
          </a:xfrm>
          <a:prstGeom prst="line">
            <a:avLst/>
          </a:prstGeom>
        </p:spPr>
        <p:style>
          <a:lnRef idx="3">
            <a:schemeClr val="accent5"/>
          </a:lnRef>
          <a:fillRef idx="0">
            <a:schemeClr val="accent5"/>
          </a:fillRef>
          <a:effectRef idx="2">
            <a:schemeClr val="accent5"/>
          </a:effectRef>
          <a:fontRef idx="minor">
            <a:schemeClr val="tx1"/>
          </a:fontRef>
        </p:style>
      </p:cxnSp>
      <p:cxnSp>
        <p:nvCxnSpPr>
          <p:cNvPr id="90" name="Straight Connector 89"/>
          <p:cNvCxnSpPr/>
          <p:nvPr/>
        </p:nvCxnSpPr>
        <p:spPr>
          <a:xfrm>
            <a:off x="6504464" y="1256549"/>
            <a:ext cx="412378" cy="0"/>
          </a:xfrm>
          <a:prstGeom prst="line">
            <a:avLst/>
          </a:prstGeom>
        </p:spPr>
        <p:style>
          <a:lnRef idx="3">
            <a:schemeClr val="accent4"/>
          </a:lnRef>
          <a:fillRef idx="0">
            <a:schemeClr val="accent4"/>
          </a:fillRef>
          <a:effectRef idx="2">
            <a:schemeClr val="accent4"/>
          </a:effectRef>
          <a:fontRef idx="minor">
            <a:schemeClr val="tx1"/>
          </a:fontRef>
        </p:style>
      </p:cxnSp>
      <p:sp>
        <p:nvSpPr>
          <p:cNvPr id="92" name="TextBox 91"/>
          <p:cNvSpPr txBox="1"/>
          <p:nvPr/>
        </p:nvSpPr>
        <p:spPr>
          <a:xfrm>
            <a:off x="1463025" y="3902064"/>
            <a:ext cx="715226" cy="215444"/>
          </a:xfrm>
          <a:prstGeom prst="rect">
            <a:avLst/>
          </a:prstGeom>
          <a:noFill/>
        </p:spPr>
        <p:txBody>
          <a:bodyPr wrap="square" rtlCol="0">
            <a:spAutoFit/>
          </a:bodyPr>
          <a:lstStyle/>
          <a:p>
            <a:r>
              <a:rPr lang="en-US" sz="800" smtClean="0">
                <a:solidFill>
                  <a:schemeClr val="accent4">
                    <a:lumMod val="75000"/>
                  </a:schemeClr>
                </a:solidFill>
                <a:latin typeface="Quicksand" pitchFamily="2" charset="0"/>
              </a:rPr>
              <a:t>FLook</a:t>
            </a:r>
            <a:endParaRPr lang="en-US" sz="800">
              <a:solidFill>
                <a:schemeClr val="accent4">
                  <a:lumMod val="75000"/>
                </a:schemeClr>
              </a:solidFill>
              <a:latin typeface="Quicksand" pitchFamily="2" charset="0"/>
            </a:endParaRPr>
          </a:p>
        </p:txBody>
      </p:sp>
      <p:sp>
        <p:nvSpPr>
          <p:cNvPr id="93" name="TextBox 92"/>
          <p:cNvSpPr txBox="1"/>
          <p:nvPr/>
        </p:nvSpPr>
        <p:spPr>
          <a:xfrm>
            <a:off x="2049619" y="2708374"/>
            <a:ext cx="715226" cy="215444"/>
          </a:xfrm>
          <a:prstGeom prst="rect">
            <a:avLst/>
          </a:prstGeom>
          <a:noFill/>
        </p:spPr>
        <p:txBody>
          <a:bodyPr wrap="square" rtlCol="0">
            <a:spAutoFit/>
          </a:bodyPr>
          <a:lstStyle/>
          <a:p>
            <a:r>
              <a:rPr lang="en-US" sz="800" smtClean="0">
                <a:solidFill>
                  <a:schemeClr val="accent5">
                    <a:lumMod val="75000"/>
                  </a:schemeClr>
                </a:solidFill>
                <a:latin typeface="Quicksand" pitchFamily="2" charset="0"/>
              </a:rPr>
              <a:t>WeeBoo</a:t>
            </a:r>
            <a:endParaRPr lang="en-US" sz="800">
              <a:solidFill>
                <a:schemeClr val="accent5">
                  <a:lumMod val="75000"/>
                </a:schemeClr>
              </a:solidFill>
              <a:latin typeface="Quicksand" pitchFamily="2" charset="0"/>
            </a:endParaRPr>
          </a:p>
        </p:txBody>
      </p:sp>
      <p:sp>
        <p:nvSpPr>
          <p:cNvPr id="94" name="TextBox 93"/>
          <p:cNvSpPr txBox="1"/>
          <p:nvPr/>
        </p:nvSpPr>
        <p:spPr>
          <a:xfrm>
            <a:off x="1688372" y="1329658"/>
            <a:ext cx="715226" cy="215444"/>
          </a:xfrm>
          <a:prstGeom prst="rect">
            <a:avLst/>
          </a:prstGeom>
          <a:noFill/>
        </p:spPr>
        <p:txBody>
          <a:bodyPr wrap="square" rtlCol="0">
            <a:spAutoFit/>
          </a:bodyPr>
          <a:lstStyle/>
          <a:p>
            <a:r>
              <a:rPr lang="en-US" sz="800" smtClean="0">
                <a:solidFill>
                  <a:schemeClr val="accent6">
                    <a:lumMod val="75000"/>
                  </a:schemeClr>
                </a:solidFill>
                <a:latin typeface="Quicksand" pitchFamily="2" charset="0"/>
              </a:rPr>
              <a:t>Waka</a:t>
            </a:r>
            <a:endParaRPr lang="en-US" sz="800">
              <a:solidFill>
                <a:schemeClr val="accent6">
                  <a:lumMod val="75000"/>
                </a:schemeClr>
              </a:solidFill>
              <a:latin typeface="Quicksand" pitchFamily="2" charset="0"/>
            </a:endParaRPr>
          </a:p>
        </p:txBody>
      </p:sp>
      <p:cxnSp>
        <p:nvCxnSpPr>
          <p:cNvPr id="103" name="Straight Connector 102"/>
          <p:cNvCxnSpPr/>
          <p:nvPr/>
        </p:nvCxnSpPr>
        <p:spPr>
          <a:xfrm flipV="1">
            <a:off x="963023" y="1591847"/>
            <a:ext cx="2002536" cy="1"/>
          </a:xfrm>
          <a:prstGeom prst="line">
            <a:avLst/>
          </a:prstGeom>
          <a:ln>
            <a:solidFill>
              <a:schemeClr val="accent6">
                <a:lumMod val="75000"/>
              </a:schemeClr>
            </a:solidFill>
          </a:ln>
        </p:spPr>
        <p:style>
          <a:lnRef idx="3">
            <a:schemeClr val="accent5"/>
          </a:lnRef>
          <a:fillRef idx="0">
            <a:schemeClr val="accent5"/>
          </a:fillRef>
          <a:effectRef idx="2">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82563"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dirty="0" smtClean="0">
                <a:latin typeface="Quicksand" pitchFamily="2" charset="0"/>
              </a:rPr>
              <a:t>Place</a:t>
            </a:r>
            <a:endParaRPr sz="3600" dirty="0">
              <a:latin typeface="Quicksand" pitchFamily="2" charset="0"/>
            </a:endParaRPr>
          </a:p>
        </p:txBody>
      </p:sp>
      <p:sp>
        <p:nvSpPr>
          <p:cNvPr id="157" name="Google Shape;157;p20"/>
          <p:cNvSpPr txBox="1">
            <a:spLocks noGrp="1"/>
          </p:cNvSpPr>
          <p:nvPr>
            <p:ph type="body" idx="1"/>
          </p:nvPr>
        </p:nvSpPr>
        <p:spPr>
          <a:xfrm>
            <a:off x="782563" y="1652154"/>
            <a:ext cx="2315700" cy="30977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b="1" dirty="0" err="1" smtClean="0">
                <a:latin typeface="Quicksand" pitchFamily="2" charset="0"/>
              </a:rPr>
              <a:t>Flook</a:t>
            </a:r>
            <a:endParaRPr sz="1400" b="1" dirty="0" smtClean="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Địa chỉ công ty:  Q12 - Tp. </a:t>
            </a:r>
            <a:r>
              <a:rPr lang="vi-VN" sz="1400" dirty="0" smtClean="0">
                <a:latin typeface="Quicksand" pitchFamily="2" charset="0"/>
              </a:rPr>
              <a:t>HCM</a:t>
            </a:r>
            <a:r>
              <a:rPr lang="en-US" sz="1400" dirty="0" smtClean="0">
                <a:latin typeface="Quicksand" pitchFamily="2" charset="0"/>
              </a:rPr>
              <a:t>.</a:t>
            </a:r>
            <a:endParaRPr lang="vi-VN" sz="1400" dirty="0">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smtClean="0">
                <a:latin typeface="Quicksand" pitchFamily="2" charset="0"/>
              </a:rPr>
              <a:t>Sản phẩm</a:t>
            </a:r>
            <a:r>
              <a:rPr lang="vi-VN" sz="1400" smtClean="0">
                <a:latin typeface="Quicksand" pitchFamily="2" charset="0"/>
              </a:rPr>
              <a:t>: </a:t>
            </a:r>
            <a:r>
              <a:rPr lang="vi-VN" sz="1400" dirty="0">
                <a:latin typeface="Quicksand" pitchFamily="2" charset="0"/>
              </a:rPr>
              <a:t>App Store, </a:t>
            </a:r>
            <a:r>
              <a:rPr lang="vi-VN" sz="1400">
                <a:latin typeface="Quicksand" pitchFamily="2" charset="0"/>
              </a:rPr>
              <a:t>Google </a:t>
            </a:r>
            <a:r>
              <a:rPr lang="vi-VN" sz="1400" smtClean="0">
                <a:latin typeface="Quicksand" pitchFamily="2" charset="0"/>
              </a:rPr>
              <a:t>Play</a:t>
            </a:r>
            <a:r>
              <a:rPr lang="en-US" sz="1400" smtClean="0">
                <a:latin typeface="Quicksand" pitchFamily="2" charset="0"/>
              </a:rPr>
              <a:t>, Web</a:t>
            </a:r>
            <a:endParaRPr lang="vi-VN" sz="1400" dirty="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Khách hàng: Người thích truyện, tiểu </a:t>
            </a:r>
            <a:r>
              <a:rPr lang="vi-VN" sz="1400" dirty="0" smtClean="0">
                <a:latin typeface="Quicksand" pitchFamily="2" charset="0"/>
              </a:rPr>
              <a:t>thuyết</a:t>
            </a:r>
            <a:r>
              <a:rPr lang="en-US" sz="1400" dirty="0" smtClean="0">
                <a:latin typeface="Quicksand" pitchFamily="2" charset="0"/>
              </a:rPr>
              <a:t>.</a:t>
            </a:r>
            <a:endParaRPr lang="vi-VN" sz="1400" dirty="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Đối thủ: Weeboo, Waka, Phố sách, Đọc truyện online…</a:t>
            </a:r>
            <a:endParaRPr lang="vi-VN" sz="1400" dirty="0">
              <a:latin typeface="Quicksand" pitchFamily="2" charset="0"/>
            </a:endParaRPr>
          </a:p>
        </p:txBody>
      </p:sp>
      <p:sp>
        <p:nvSpPr>
          <p:cNvPr id="158" name="Google Shape;158;p20"/>
          <p:cNvSpPr txBox="1">
            <a:spLocks noGrp="1"/>
          </p:cNvSpPr>
          <p:nvPr>
            <p:ph type="body" idx="2"/>
          </p:nvPr>
        </p:nvSpPr>
        <p:spPr>
          <a:xfrm>
            <a:off x="4073236" y="1652154"/>
            <a:ext cx="2106947" cy="3097796"/>
          </a:xfrm>
          <a:prstGeom prst="rect">
            <a:avLst/>
          </a:prstGeom>
        </p:spPr>
        <p:txBody>
          <a:bodyPr spcFirstLastPara="1" wrap="square" lIns="0" tIns="0" rIns="0" bIns="0" anchor="t" anchorCtr="0">
            <a:noAutofit/>
          </a:bodyPr>
          <a:lstStyle/>
          <a:p>
            <a:pPr marL="0" lvl="0" indent="0">
              <a:buNone/>
            </a:pPr>
            <a:r>
              <a:rPr lang="en-US" sz="1400" b="1" dirty="0" err="1" smtClean="0">
                <a:solidFill>
                  <a:schemeClr val="tx1">
                    <a:lumMod val="90000"/>
                    <a:lumOff val="10000"/>
                  </a:schemeClr>
                </a:solidFill>
                <a:latin typeface="Quicksand" pitchFamily="2" charset="0"/>
              </a:rPr>
              <a:t>Weeboo</a:t>
            </a:r>
            <a:endParaRPr lang="en-US" sz="1400" b="1" dirty="0" smtClean="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smtClean="0">
                <a:solidFill>
                  <a:schemeClr val="tx1">
                    <a:lumMod val="90000"/>
                    <a:lumOff val="10000"/>
                  </a:schemeClr>
                </a:solidFill>
                <a:latin typeface="Quicksand" pitchFamily="2" charset="0"/>
              </a:rPr>
              <a:t>Địa </a:t>
            </a:r>
            <a:r>
              <a:rPr lang="vi-VN" sz="1400" dirty="0">
                <a:solidFill>
                  <a:schemeClr val="tx1">
                    <a:lumMod val="90000"/>
                    <a:lumOff val="10000"/>
                  </a:schemeClr>
                </a:solidFill>
                <a:latin typeface="Quicksand" pitchFamily="2" charset="0"/>
              </a:rPr>
              <a:t>chỉ công ty: Đống Đa - Hà </a:t>
            </a:r>
            <a:r>
              <a:rPr lang="vi-VN" sz="1400" dirty="0" smtClean="0">
                <a:solidFill>
                  <a:schemeClr val="tx1">
                    <a:lumMod val="90000"/>
                    <a:lumOff val="10000"/>
                  </a:schemeClr>
                </a:solidFill>
                <a:latin typeface="Quicksand" pitchFamily="2" charset="0"/>
              </a:rPr>
              <a:t>Nội</a:t>
            </a:r>
            <a:r>
              <a:rPr lang="en-US" sz="1400" dirty="0" smtClean="0">
                <a:solidFill>
                  <a:schemeClr val="tx1">
                    <a:lumMod val="90000"/>
                    <a:lumOff val="10000"/>
                  </a:schemeClr>
                </a:solidFill>
                <a:latin typeface="Quicksand" pitchFamily="2" charset="0"/>
              </a:rPr>
              <a:t>.</a:t>
            </a:r>
            <a:endParaRPr lang="vi-VN" sz="1400" dirty="0">
              <a:solidFill>
                <a:schemeClr val="tx1">
                  <a:lumMod val="90000"/>
                  <a:lumOff val="10000"/>
                </a:schemeClr>
              </a:solidFill>
              <a:latin typeface="Quicksand" pitchFamily="2" charset="0"/>
            </a:endParaRPr>
          </a:p>
          <a:p>
            <a:pPr marL="285750" indent="-285750">
              <a:lnSpc>
                <a:spcPct val="150000"/>
              </a:lnSpc>
              <a:buClrTx/>
              <a:buFont typeface="Arial" panose="020B0604020202020204" pitchFamily="34" charset="0"/>
              <a:buChar char="•"/>
            </a:pPr>
            <a:r>
              <a:rPr lang="en-US" sz="1400" smtClean="0">
                <a:solidFill>
                  <a:schemeClr val="tx1">
                    <a:lumMod val="90000"/>
                    <a:lumOff val="10000"/>
                  </a:schemeClr>
                </a:solidFill>
                <a:latin typeface="Quicksand" pitchFamily="2" charset="0"/>
              </a:rPr>
              <a:t>Sản phẩm</a:t>
            </a:r>
            <a:r>
              <a:rPr lang="vi-VN" sz="1400" smtClean="0">
                <a:solidFill>
                  <a:schemeClr val="tx1">
                    <a:lumMod val="90000"/>
                    <a:lumOff val="10000"/>
                  </a:schemeClr>
                </a:solidFill>
                <a:latin typeface="Quicksand" pitchFamily="2" charset="0"/>
              </a:rPr>
              <a:t>: </a:t>
            </a:r>
            <a:r>
              <a:rPr lang="vi-VN" sz="1400" dirty="0">
                <a:solidFill>
                  <a:schemeClr val="tx1">
                    <a:lumMod val="90000"/>
                    <a:lumOff val="10000"/>
                  </a:schemeClr>
                </a:solidFill>
                <a:latin typeface="Quicksand" pitchFamily="2" charset="0"/>
              </a:rPr>
              <a:t>App Store, Google Play, </a:t>
            </a:r>
            <a:r>
              <a:rPr lang="vi-VN" sz="1400" dirty="0" smtClean="0">
                <a:solidFill>
                  <a:schemeClr val="tx1">
                    <a:lumMod val="90000"/>
                    <a:lumOff val="10000"/>
                  </a:schemeClr>
                </a:solidFill>
                <a:latin typeface="Quicksand" pitchFamily="2" charset="0"/>
              </a:rPr>
              <a:t>Web</a:t>
            </a:r>
            <a:r>
              <a:rPr lang="en-US" sz="1400" dirty="0" smtClean="0">
                <a:solidFill>
                  <a:schemeClr val="tx1">
                    <a:lumMod val="90000"/>
                    <a:lumOff val="10000"/>
                  </a:schemeClr>
                </a:solidFill>
                <a:latin typeface="Quicksand" pitchFamily="2" charset="0"/>
              </a:rPr>
              <a:t>.</a:t>
            </a:r>
            <a:endParaRPr lang="vi-VN" sz="1400" dirty="0">
              <a:solidFill>
                <a:schemeClr val="tx1">
                  <a:lumMod val="90000"/>
                  <a:lumOff val="10000"/>
                </a:schemeClr>
              </a:solidFill>
              <a:latin typeface="Quicksand" pitchFamily="2" charset="0"/>
            </a:endParaRPr>
          </a:p>
          <a:p>
            <a:pPr marL="285750" indent="-285750">
              <a:lnSpc>
                <a:spcPct val="150000"/>
              </a:lnSpc>
              <a:buClrTx/>
              <a:buFont typeface="Arial" panose="020B0604020202020204" pitchFamily="34" charset="0"/>
              <a:buChar char="•"/>
            </a:pPr>
            <a:r>
              <a:rPr lang="vi-VN" sz="1400" dirty="0">
                <a:solidFill>
                  <a:schemeClr val="tx1">
                    <a:lumMod val="90000"/>
                    <a:lumOff val="10000"/>
                  </a:schemeClr>
                </a:solidFill>
                <a:latin typeface="Quicksand" pitchFamily="2" charset="0"/>
              </a:rPr>
              <a:t>Khách hàng: Người thích truyện, tiểu </a:t>
            </a:r>
            <a:r>
              <a:rPr lang="vi-VN" sz="1400" dirty="0" smtClean="0">
                <a:solidFill>
                  <a:schemeClr val="tx1">
                    <a:lumMod val="90000"/>
                    <a:lumOff val="10000"/>
                  </a:schemeClr>
                </a:solidFill>
                <a:latin typeface="Quicksand" pitchFamily="2" charset="0"/>
              </a:rPr>
              <a:t>thuyết</a:t>
            </a:r>
            <a:r>
              <a:rPr lang="en-US" sz="1400" dirty="0" smtClean="0">
                <a:solidFill>
                  <a:schemeClr val="tx1">
                    <a:lumMod val="90000"/>
                    <a:lumOff val="10000"/>
                  </a:schemeClr>
                </a:solidFill>
                <a:latin typeface="Quicksand" pitchFamily="2" charset="0"/>
              </a:rPr>
              <a:t>.</a:t>
            </a:r>
            <a:endParaRPr lang="en-US" sz="1400" dirty="0">
              <a:solidFill>
                <a:schemeClr val="tx1">
                  <a:lumMod val="90000"/>
                  <a:lumOff val="10000"/>
                </a:schemeClr>
              </a:solidFill>
              <a:latin typeface="Quicksand" pitchFamily="2" charset="0"/>
            </a:endParaRPr>
          </a:p>
        </p:txBody>
      </p:sp>
      <p:sp>
        <p:nvSpPr>
          <p:cNvPr id="159" name="Google Shape;159;p20"/>
          <p:cNvSpPr txBox="1">
            <a:spLocks noGrp="1"/>
          </p:cNvSpPr>
          <p:nvPr>
            <p:ph type="body" idx="3"/>
          </p:nvPr>
        </p:nvSpPr>
        <p:spPr>
          <a:xfrm>
            <a:off x="6504707" y="1652154"/>
            <a:ext cx="2213265" cy="3097796"/>
          </a:xfrm>
          <a:prstGeom prst="rect">
            <a:avLst/>
          </a:prstGeom>
        </p:spPr>
        <p:txBody>
          <a:bodyPr spcFirstLastPara="1" wrap="square" lIns="0" tIns="0" rIns="0" bIns="0" anchor="t" anchorCtr="0">
            <a:noAutofit/>
          </a:bodyPr>
          <a:lstStyle/>
          <a:p>
            <a:pPr marL="0" lvl="0" indent="0">
              <a:buNone/>
            </a:pPr>
            <a:r>
              <a:rPr lang="en-US" sz="1400" b="1" dirty="0" smtClean="0">
                <a:solidFill>
                  <a:schemeClr val="tx1">
                    <a:lumMod val="90000"/>
                    <a:lumOff val="10000"/>
                  </a:schemeClr>
                </a:solidFill>
                <a:latin typeface="Quicksand" pitchFamily="2" charset="0"/>
              </a:rPr>
              <a:t>Waka</a:t>
            </a:r>
            <a:endParaRPr lang="en-US" sz="1400" b="1"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solidFill>
                  <a:schemeClr val="tx1">
                    <a:lumMod val="90000"/>
                    <a:lumOff val="10000"/>
                  </a:schemeClr>
                </a:solidFill>
                <a:latin typeface="Quicksand" pitchFamily="2" charset="0"/>
              </a:rPr>
              <a:t>Địa chỉ công ty: Cầu Giấy - Hà </a:t>
            </a:r>
            <a:r>
              <a:rPr lang="vi-VN" sz="1400" dirty="0" smtClean="0">
                <a:solidFill>
                  <a:schemeClr val="tx1">
                    <a:lumMod val="90000"/>
                    <a:lumOff val="10000"/>
                  </a:schemeClr>
                </a:solidFill>
                <a:latin typeface="Quicksand" pitchFamily="2" charset="0"/>
              </a:rPr>
              <a:t>Nội</a:t>
            </a:r>
            <a:r>
              <a:rPr lang="en-US" sz="1400" dirty="0" smtClean="0">
                <a:solidFill>
                  <a:schemeClr val="tx1">
                    <a:lumMod val="90000"/>
                    <a:lumOff val="10000"/>
                  </a:schemeClr>
                </a:solidFill>
                <a:latin typeface="Quicksand" pitchFamily="2" charset="0"/>
              </a:rPr>
              <a:t>.</a:t>
            </a:r>
            <a:endParaRPr lang="vi-VN" sz="1400"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smtClean="0">
                <a:solidFill>
                  <a:schemeClr val="tx1">
                    <a:lumMod val="90000"/>
                    <a:lumOff val="10000"/>
                  </a:schemeClr>
                </a:solidFill>
                <a:latin typeface="Quicksand" pitchFamily="2" charset="0"/>
              </a:rPr>
              <a:t>Sản phẩm</a:t>
            </a:r>
            <a:r>
              <a:rPr lang="vi-VN" sz="1400" smtClean="0">
                <a:solidFill>
                  <a:schemeClr val="tx1">
                    <a:lumMod val="90000"/>
                    <a:lumOff val="10000"/>
                  </a:schemeClr>
                </a:solidFill>
                <a:latin typeface="Quicksand" pitchFamily="2" charset="0"/>
              </a:rPr>
              <a:t>: </a:t>
            </a:r>
            <a:r>
              <a:rPr lang="vi-VN" sz="1400" dirty="0">
                <a:solidFill>
                  <a:schemeClr val="tx1">
                    <a:lumMod val="90000"/>
                    <a:lumOff val="10000"/>
                  </a:schemeClr>
                </a:solidFill>
                <a:latin typeface="Quicksand" pitchFamily="2" charset="0"/>
              </a:rPr>
              <a:t>App Store, Google Play, </a:t>
            </a:r>
            <a:r>
              <a:rPr lang="vi-VN" sz="1400" dirty="0" smtClean="0">
                <a:solidFill>
                  <a:schemeClr val="tx1">
                    <a:lumMod val="90000"/>
                    <a:lumOff val="10000"/>
                  </a:schemeClr>
                </a:solidFill>
                <a:latin typeface="Quicksand" pitchFamily="2" charset="0"/>
              </a:rPr>
              <a:t>Web</a:t>
            </a:r>
            <a:r>
              <a:rPr lang="en-US" sz="1400" dirty="0" smtClean="0">
                <a:solidFill>
                  <a:schemeClr val="tx1">
                    <a:lumMod val="90000"/>
                    <a:lumOff val="10000"/>
                  </a:schemeClr>
                </a:solidFill>
                <a:latin typeface="Quicksand" pitchFamily="2" charset="0"/>
              </a:rPr>
              <a:t>.</a:t>
            </a:r>
            <a:endParaRPr lang="vi-VN" sz="1400"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solidFill>
                  <a:schemeClr val="tx1">
                    <a:lumMod val="90000"/>
                    <a:lumOff val="10000"/>
                  </a:schemeClr>
                </a:solidFill>
                <a:latin typeface="Quicksand" pitchFamily="2" charset="0"/>
              </a:rPr>
              <a:t>Khách hàng: Người </a:t>
            </a:r>
            <a:r>
              <a:rPr lang="vi-VN" sz="1400">
                <a:solidFill>
                  <a:schemeClr val="tx1">
                    <a:lumMod val="90000"/>
                    <a:lumOff val="10000"/>
                  </a:schemeClr>
                </a:solidFill>
                <a:latin typeface="Quicksand" pitchFamily="2" charset="0"/>
              </a:rPr>
              <a:t>đọc </a:t>
            </a:r>
            <a:r>
              <a:rPr lang="vi-VN" sz="1400" smtClean="0">
                <a:solidFill>
                  <a:schemeClr val="tx1">
                    <a:lumMod val="90000"/>
                    <a:lumOff val="10000"/>
                  </a:schemeClr>
                </a:solidFill>
                <a:latin typeface="Quicksand" pitchFamily="2" charset="0"/>
              </a:rPr>
              <a:t>sách</a:t>
            </a:r>
            <a:r>
              <a:rPr lang="vi-VN" sz="1400" dirty="0">
                <a:solidFill>
                  <a:schemeClr val="tx1">
                    <a:lumMod val="90000"/>
                    <a:lumOff val="10000"/>
                  </a:schemeClr>
                </a:solidFill>
                <a:latin typeface="Quicksand" pitchFamily="2" charset="0"/>
              </a:rPr>
              <a:t>, truyện, tiểu </a:t>
            </a:r>
            <a:r>
              <a:rPr lang="vi-VN" sz="1400" dirty="0" smtClean="0">
                <a:solidFill>
                  <a:schemeClr val="tx1">
                    <a:lumMod val="90000"/>
                    <a:lumOff val="10000"/>
                  </a:schemeClr>
                </a:solidFill>
                <a:latin typeface="Quicksand" pitchFamily="2" charset="0"/>
              </a:rPr>
              <a:t>thuyết</a:t>
            </a:r>
            <a:r>
              <a:rPr lang="en-US" sz="1400" dirty="0">
                <a:solidFill>
                  <a:schemeClr val="tx1">
                    <a:lumMod val="90000"/>
                    <a:lumOff val="10000"/>
                  </a:schemeClr>
                </a:solidFill>
                <a:latin typeface="Quicksand" pitchFamily="2" charset="0"/>
              </a:rPr>
              <a:t>.</a:t>
            </a:r>
            <a:endParaRPr lang="vi-VN" sz="1400" dirty="0">
              <a:solidFill>
                <a:schemeClr val="tx1">
                  <a:lumMod val="90000"/>
                  <a:lumOff val="10000"/>
                </a:schemeClr>
              </a:solidFill>
              <a:latin typeface="Quicksand" pitchFamily="2" charset="0"/>
            </a:endParaRPr>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7" name="Google Shape;156;p20"/>
          <p:cNvSpPr txBox="1"/>
          <p:nvPr/>
        </p:nvSpPr>
        <p:spPr>
          <a:xfrm>
            <a:off x="3211066" y="2401564"/>
            <a:ext cx="610383"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ctr"/>
            <a:r>
              <a:rPr lang="en-US" sz="2400" dirty="0" smtClean="0">
                <a:solidFill>
                  <a:schemeClr val="accent2"/>
                </a:solidFill>
                <a:latin typeface="Quicksand" pitchFamily="2" charset="0"/>
              </a:rPr>
              <a:t>VS</a:t>
            </a:r>
            <a:endParaRPr lang="en-US" sz="2400" dirty="0">
              <a:solidFill>
                <a:schemeClr val="accent2"/>
              </a:solidFill>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82563"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dirty="0" smtClean="0">
                <a:latin typeface="Quicksand" pitchFamily="2" charset="0"/>
              </a:rPr>
              <a:t>Promotion</a:t>
            </a:r>
            <a:endParaRPr sz="3600" dirty="0">
              <a:latin typeface="Quicksand" pitchFamily="2" charset="0"/>
            </a:endParaRPr>
          </a:p>
        </p:txBody>
      </p:sp>
      <p:sp>
        <p:nvSpPr>
          <p:cNvPr id="157" name="Google Shape;157;p20"/>
          <p:cNvSpPr txBox="1">
            <a:spLocks noGrp="1"/>
          </p:cNvSpPr>
          <p:nvPr>
            <p:ph type="body" idx="1"/>
          </p:nvPr>
        </p:nvSpPr>
        <p:spPr>
          <a:xfrm>
            <a:off x="782563" y="1652154"/>
            <a:ext cx="2315700" cy="309779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b="1" dirty="0" err="1" smtClean="0">
                <a:latin typeface="Quicksand" pitchFamily="2" charset="0"/>
              </a:rPr>
              <a:t>Flook</a:t>
            </a:r>
            <a:endParaRPr sz="1400" b="1" dirty="0" smtClean="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Quảng cáo: Mạng xã hội, Goole, App Store, Google Play.</a:t>
            </a:r>
            <a:endParaRPr lang="vi-VN" sz="1400" dirty="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Quảng bá: Tạo các hoạt động, sự kiện </a:t>
            </a:r>
            <a:r>
              <a:rPr lang="vi-VN" sz="1400" dirty="0" smtClean="0">
                <a:latin typeface="Quicksand" pitchFamily="2" charset="0"/>
              </a:rPr>
              <a:t>offline</a:t>
            </a:r>
            <a:r>
              <a:rPr lang="en-US" sz="1400" dirty="0" smtClean="0">
                <a:latin typeface="Quicksand" pitchFamily="2" charset="0"/>
              </a:rPr>
              <a:t>.</a:t>
            </a:r>
            <a:endParaRPr lang="vi-VN" sz="1400" dirty="0">
              <a:latin typeface="Quicksand" pitchFamily="2" charset="0"/>
            </a:endParaRPr>
          </a:p>
          <a:p>
            <a:pPr marL="285750" indent="-285750">
              <a:spcBef>
                <a:spcPts val="600"/>
              </a:spcBef>
              <a:spcAft>
                <a:spcPts val="600"/>
              </a:spcAft>
              <a:buClrTx/>
              <a:buFont typeface="Arial" panose="020B0604020202020204" pitchFamily="34" charset="0"/>
              <a:buChar char="•"/>
            </a:pPr>
            <a:r>
              <a:rPr lang="vi-VN" sz="1400" dirty="0">
                <a:latin typeface="Quicksand" pitchFamily="2" charset="0"/>
              </a:rPr>
              <a:t>Tặng quà: Coin, thẻ Vip, khi tham gia hoạt động sự </a:t>
            </a:r>
            <a:r>
              <a:rPr lang="vi-VN" sz="1400" dirty="0" smtClean="0">
                <a:latin typeface="Quicksand" pitchFamily="2" charset="0"/>
              </a:rPr>
              <a:t>kiện</a:t>
            </a:r>
            <a:r>
              <a:rPr lang="en-US" sz="1400" dirty="0" smtClean="0">
                <a:latin typeface="Quicksand" pitchFamily="2" charset="0"/>
              </a:rPr>
              <a:t>.</a:t>
            </a:r>
            <a:endParaRPr lang="vi-VN" sz="1400" dirty="0">
              <a:latin typeface="Quicksand" pitchFamily="2" charset="0"/>
            </a:endParaRPr>
          </a:p>
        </p:txBody>
      </p:sp>
      <p:sp>
        <p:nvSpPr>
          <p:cNvPr id="158" name="Google Shape;158;p20"/>
          <p:cNvSpPr txBox="1">
            <a:spLocks noGrp="1"/>
          </p:cNvSpPr>
          <p:nvPr>
            <p:ph type="body" idx="2"/>
          </p:nvPr>
        </p:nvSpPr>
        <p:spPr>
          <a:xfrm>
            <a:off x="4073236" y="1652154"/>
            <a:ext cx="2106947" cy="3097796"/>
          </a:xfrm>
          <a:prstGeom prst="rect">
            <a:avLst/>
          </a:prstGeom>
        </p:spPr>
        <p:txBody>
          <a:bodyPr spcFirstLastPara="1" wrap="square" lIns="0" tIns="0" rIns="0" bIns="0" anchor="t" anchorCtr="0">
            <a:noAutofit/>
          </a:bodyPr>
          <a:lstStyle/>
          <a:p>
            <a:pPr marL="0" lvl="0" indent="0">
              <a:buNone/>
            </a:pPr>
            <a:r>
              <a:rPr lang="en-US" sz="1400" b="1" dirty="0" err="1" smtClean="0">
                <a:solidFill>
                  <a:schemeClr val="tx1">
                    <a:lumMod val="90000"/>
                    <a:lumOff val="10000"/>
                  </a:schemeClr>
                </a:solidFill>
                <a:latin typeface="Quicksand" pitchFamily="2" charset="0"/>
              </a:rPr>
              <a:t>Weeboo</a:t>
            </a:r>
            <a:endParaRPr lang="en-US" sz="1400" b="1" dirty="0" err="1" smtClean="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dirty="0" err="1">
                <a:solidFill>
                  <a:schemeClr val="tx1">
                    <a:lumMod val="90000"/>
                    <a:lumOff val="10000"/>
                  </a:schemeClr>
                </a:solidFill>
                <a:latin typeface="Quicksand" pitchFamily="2" charset="0"/>
              </a:rPr>
              <a:t>Quảng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cáo</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Mạng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xã</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hội</a:t>
            </a:r>
            <a:r>
              <a:rPr lang="en-US" sz="1400" dirty="0">
                <a:solidFill>
                  <a:schemeClr val="tx1">
                    <a:lumMod val="90000"/>
                    <a:lumOff val="10000"/>
                  </a:schemeClr>
                </a:solidFill>
                <a:latin typeface="Quicksand" pitchFamily="2" charset="0"/>
              </a:rPr>
              <a:t>, </a:t>
            </a:r>
            <a:r>
              <a:rPr lang="en-US" sz="1400" dirty="0" smtClean="0">
                <a:solidFill>
                  <a:schemeClr val="tx1">
                    <a:lumMod val="90000"/>
                    <a:lumOff val="10000"/>
                  </a:schemeClr>
                </a:solidFill>
                <a:latin typeface="Quicksand" pitchFamily="2" charset="0"/>
              </a:rPr>
              <a:t>Google</a:t>
            </a:r>
            <a:r>
              <a:rPr lang="en-US" sz="1400" dirty="0">
                <a:solidFill>
                  <a:schemeClr val="tx1">
                    <a:lumMod val="90000"/>
                    <a:lumOff val="10000"/>
                  </a:schemeClr>
                </a:solidFill>
                <a:latin typeface="Quicksand" pitchFamily="2" charset="0"/>
              </a:rPr>
              <a:t>.</a:t>
            </a:r>
            <a:endParaRPr lang="en-US" sz="1400"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dirty="0" err="1">
                <a:solidFill>
                  <a:schemeClr val="tx1">
                    <a:lumMod val="90000"/>
                    <a:lumOff val="10000"/>
                  </a:schemeClr>
                </a:solidFill>
                <a:latin typeface="Quicksand" pitchFamily="2" charset="0"/>
              </a:rPr>
              <a:t>Quảng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bá</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K</a:t>
            </a:r>
            <a:r>
              <a:rPr lang="en-US" sz="1400" dirty="0" err="1" smtClean="0">
                <a:solidFill>
                  <a:schemeClr val="tx1">
                    <a:lumMod val="90000"/>
                    <a:lumOff val="10000"/>
                  </a:schemeClr>
                </a:solidFill>
                <a:latin typeface="Quicksand" pitchFamily="2" charset="0"/>
              </a:rPr>
              <a:t>hông</a:t>
            </a:r>
            <a:r>
              <a:rPr lang="en-US" sz="1400" dirty="0" smtClean="0">
                <a:solidFill>
                  <a:schemeClr val="tx1">
                    <a:lumMod val="90000"/>
                    <a:lumOff val="10000"/>
                  </a:schemeClr>
                </a:solidFill>
                <a:latin typeface="Quicksand" pitchFamily="2" charset="0"/>
              </a:rPr>
              <a:t>.</a:t>
            </a:r>
            <a:endParaRPr lang="en-US" sz="1400" dirty="0">
              <a:solidFill>
                <a:schemeClr val="tx1">
                  <a:lumMod val="90000"/>
                  <a:lumOff val="10000"/>
                </a:schemeClr>
              </a:solidFill>
              <a:latin typeface="Quicksand" pitchFamily="2" charset="0"/>
            </a:endParaRPr>
          </a:p>
        </p:txBody>
      </p:sp>
      <p:sp>
        <p:nvSpPr>
          <p:cNvPr id="159" name="Google Shape;159;p20"/>
          <p:cNvSpPr txBox="1">
            <a:spLocks noGrp="1"/>
          </p:cNvSpPr>
          <p:nvPr>
            <p:ph type="body" idx="3"/>
          </p:nvPr>
        </p:nvSpPr>
        <p:spPr>
          <a:xfrm>
            <a:off x="6504707" y="1652154"/>
            <a:ext cx="2213265" cy="3097796"/>
          </a:xfrm>
          <a:prstGeom prst="rect">
            <a:avLst/>
          </a:prstGeom>
        </p:spPr>
        <p:txBody>
          <a:bodyPr spcFirstLastPara="1" wrap="square" lIns="0" tIns="0" rIns="0" bIns="0" anchor="t" anchorCtr="0">
            <a:noAutofit/>
          </a:bodyPr>
          <a:lstStyle/>
          <a:p>
            <a:pPr marL="0" lvl="0" indent="0">
              <a:buNone/>
            </a:pPr>
            <a:r>
              <a:rPr lang="en-US" sz="1400" b="1" dirty="0" smtClean="0">
                <a:solidFill>
                  <a:schemeClr val="tx1">
                    <a:lumMod val="90000"/>
                    <a:lumOff val="10000"/>
                  </a:schemeClr>
                </a:solidFill>
                <a:latin typeface="Quicksand" pitchFamily="2" charset="0"/>
              </a:rPr>
              <a:t>Waka</a:t>
            </a:r>
            <a:endParaRPr lang="en-US" sz="1400" b="1"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dirty="0" err="1">
                <a:solidFill>
                  <a:schemeClr val="tx1">
                    <a:lumMod val="90000"/>
                    <a:lumOff val="10000"/>
                  </a:schemeClr>
                </a:solidFill>
                <a:latin typeface="Quicksand" pitchFamily="2" charset="0"/>
              </a:rPr>
              <a:t>Quảng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cáo</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Mạng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xã</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hội</a:t>
            </a:r>
            <a:r>
              <a:rPr lang="en-US" sz="1400" dirty="0">
                <a:solidFill>
                  <a:schemeClr val="tx1">
                    <a:lumMod val="90000"/>
                    <a:lumOff val="10000"/>
                  </a:schemeClr>
                </a:solidFill>
                <a:latin typeface="Quicksand" pitchFamily="2" charset="0"/>
              </a:rPr>
              <a:t>, Google.</a:t>
            </a:r>
            <a:endParaRPr lang="en-US" sz="1400" dirty="0">
              <a:solidFill>
                <a:schemeClr val="tx1">
                  <a:lumMod val="90000"/>
                  <a:lumOff val="10000"/>
                </a:schemeClr>
              </a:solidFill>
              <a:latin typeface="Quicksand" pitchFamily="2" charset="0"/>
            </a:endParaRPr>
          </a:p>
          <a:p>
            <a:pPr marL="285750" indent="-285750">
              <a:spcBef>
                <a:spcPts val="600"/>
              </a:spcBef>
              <a:spcAft>
                <a:spcPts val="600"/>
              </a:spcAft>
              <a:buClrTx/>
              <a:buFont typeface="Arial" panose="020B0604020202020204" pitchFamily="34" charset="0"/>
              <a:buChar char="•"/>
            </a:pPr>
            <a:r>
              <a:rPr lang="en-US" sz="1400" dirty="0" err="1">
                <a:solidFill>
                  <a:schemeClr val="tx1">
                    <a:lumMod val="90000"/>
                    <a:lumOff val="10000"/>
                  </a:schemeClr>
                </a:solidFill>
                <a:latin typeface="Quicksand" pitchFamily="2" charset="0"/>
              </a:rPr>
              <a:t>Quảng</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bá</a:t>
            </a:r>
            <a:r>
              <a:rPr lang="en-US" sz="1400" dirty="0">
                <a:solidFill>
                  <a:schemeClr val="tx1">
                    <a:lumMod val="90000"/>
                    <a:lumOff val="10000"/>
                  </a:schemeClr>
                </a:solidFill>
                <a:latin typeface="Quicksand" pitchFamily="2" charset="0"/>
              </a:rPr>
              <a:t>: </a:t>
            </a:r>
            <a:r>
              <a:rPr lang="en-US" sz="1400" dirty="0" err="1">
                <a:solidFill>
                  <a:schemeClr val="tx1">
                    <a:lumMod val="90000"/>
                    <a:lumOff val="10000"/>
                  </a:schemeClr>
                </a:solidFill>
                <a:latin typeface="Quicksand" pitchFamily="2" charset="0"/>
              </a:rPr>
              <a:t>Không</a:t>
            </a:r>
            <a:r>
              <a:rPr lang="en-US" sz="1400" dirty="0">
                <a:solidFill>
                  <a:schemeClr val="tx1">
                    <a:lumMod val="90000"/>
                    <a:lumOff val="10000"/>
                  </a:schemeClr>
                </a:solidFill>
                <a:latin typeface="Quicksand" pitchFamily="2" charset="0"/>
              </a:rPr>
              <a:t>.</a:t>
            </a:r>
            <a:endParaRPr lang="en-US" sz="1400" dirty="0">
              <a:solidFill>
                <a:schemeClr val="tx1">
                  <a:lumMod val="90000"/>
                  <a:lumOff val="10000"/>
                </a:schemeClr>
              </a:solidFill>
              <a:latin typeface="Quicksand" pitchFamily="2" charset="0"/>
            </a:endParaRPr>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7" name="Google Shape;156;p20"/>
          <p:cNvSpPr txBox="1"/>
          <p:nvPr/>
        </p:nvSpPr>
        <p:spPr>
          <a:xfrm>
            <a:off x="3211066" y="2401564"/>
            <a:ext cx="610383"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ctr"/>
            <a:r>
              <a:rPr lang="en-US" sz="2400" dirty="0" smtClean="0">
                <a:solidFill>
                  <a:schemeClr val="accent2"/>
                </a:solidFill>
                <a:latin typeface="Quicksand" pitchFamily="2" charset="0"/>
              </a:rPr>
              <a:t>VS</a:t>
            </a:r>
            <a:endParaRPr lang="en-US" sz="2400" dirty="0">
              <a:solidFill>
                <a:schemeClr val="accent2"/>
              </a:solidFill>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4235" y="1356424"/>
            <a:ext cx="4582391" cy="1311600"/>
          </a:xfrm>
        </p:spPr>
        <p:txBody>
          <a:bodyPr/>
          <a:lstStyle/>
          <a:p>
            <a:r>
              <a:rPr lang="en-US">
                <a:solidFill>
                  <a:schemeClr val="accent1"/>
                </a:solidFill>
                <a:latin typeface="Quicksand" pitchFamily="2" charset="0"/>
              </a:rPr>
              <a:t>7</a:t>
            </a:r>
            <a:r>
              <a:rPr lang="en-US" smtClean="0">
                <a:solidFill>
                  <a:schemeClr val="accent1"/>
                </a:solidFill>
                <a:latin typeface="Quicksand" pitchFamily="2" charset="0"/>
              </a:rPr>
              <a:t>.</a:t>
            </a:r>
            <a:br>
              <a:rPr lang="en-US" smtClean="0">
                <a:latin typeface="Quicksand" pitchFamily="2" charset="0"/>
              </a:rPr>
            </a:br>
            <a:r>
              <a:rPr lang="en-US" smtClean="0">
                <a:latin typeface="Quicksand" pitchFamily="2" charset="0"/>
              </a:rPr>
              <a:t>Vốn và chi phí</a:t>
            </a:r>
            <a:endParaRPr lang="en-US">
              <a:latin typeface="Quicksand" pitchFamily="2" charset="0"/>
            </a:endParaRPr>
          </a:p>
        </p:txBody>
      </p:sp>
      <p:sp>
        <p:nvSpPr>
          <p:cNvPr id="3" name="Subtitle 2"/>
          <p:cNvSpPr>
            <a:spLocks noGrp="1"/>
          </p:cNvSpPr>
          <p:nvPr>
            <p:ph type="subTitle" idx="1"/>
          </p:nvPr>
        </p:nvSpPr>
        <p:spPr>
          <a:xfrm>
            <a:off x="644234" y="2837661"/>
            <a:ext cx="7304811" cy="923848"/>
          </a:xfrm>
        </p:spPr>
        <p:txBody>
          <a:bodyPr/>
          <a:lstStyle/>
          <a:p>
            <a:r>
              <a:rPr lang="en-US" sz="2000" smtClean="0">
                <a:latin typeface="Quicksand" pitchFamily="2" charset="0"/>
              </a:rPr>
              <a:t>Liệt kê các loại vốn, chi phí, bảng ước tính doanh thu… </a:t>
            </a:r>
            <a:endParaRPr lang="en-US" sz="2000">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855" y="486537"/>
            <a:ext cx="2210018" cy="396300"/>
          </a:xfrm>
        </p:spPr>
        <p:txBody>
          <a:bodyPr/>
          <a:lstStyle/>
          <a:p>
            <a:r>
              <a:rPr lang="en-US" smtClean="0">
                <a:latin typeface="Quicksand" pitchFamily="2" charset="0"/>
              </a:rPr>
              <a:t>Bảng vốn </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7" name="Picture 6"/>
          <p:cNvPicPr>
            <a:picLocks noChangeAspect="1"/>
          </p:cNvPicPr>
          <p:nvPr/>
        </p:nvPicPr>
        <p:blipFill>
          <a:blip r:embed="rId1"/>
          <a:stretch>
            <a:fillRect/>
          </a:stretch>
        </p:blipFill>
        <p:spPr>
          <a:xfrm>
            <a:off x="626700" y="1225109"/>
            <a:ext cx="3677163" cy="1981477"/>
          </a:xfrm>
          <a:prstGeom prst="rect">
            <a:avLst/>
          </a:prstGeom>
        </p:spPr>
      </p:pic>
      <p:pic>
        <p:nvPicPr>
          <p:cNvPr id="9" name="Picture 8"/>
          <p:cNvPicPr>
            <a:picLocks noChangeAspect="1"/>
          </p:cNvPicPr>
          <p:nvPr/>
        </p:nvPicPr>
        <p:blipFill>
          <a:blip r:embed="rId2"/>
          <a:stretch>
            <a:fillRect/>
          </a:stretch>
        </p:blipFill>
        <p:spPr>
          <a:xfrm>
            <a:off x="4845000" y="1225109"/>
            <a:ext cx="3562847" cy="3524742"/>
          </a:xfrm>
          <a:prstGeom prst="rect">
            <a:avLst/>
          </a:prstGeom>
        </p:spPr>
      </p:pic>
      <p:sp>
        <p:nvSpPr>
          <p:cNvPr id="10" name="Title 1"/>
          <p:cNvSpPr txBox="1"/>
          <p:nvPr/>
        </p:nvSpPr>
        <p:spPr>
          <a:xfrm>
            <a:off x="6967939" y="1065953"/>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sp>
        <p:nvSpPr>
          <p:cNvPr id="11" name="Title 1"/>
          <p:cNvSpPr txBox="1"/>
          <p:nvPr/>
        </p:nvSpPr>
        <p:spPr>
          <a:xfrm>
            <a:off x="2837746" y="1060310"/>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5" name="Title 1"/>
          <p:cNvSpPr>
            <a:spLocks noGrp="1"/>
          </p:cNvSpPr>
          <p:nvPr>
            <p:ph type="title"/>
          </p:nvPr>
        </p:nvSpPr>
        <p:spPr>
          <a:xfrm>
            <a:off x="3499517" y="597009"/>
            <a:ext cx="2153474" cy="396300"/>
          </a:xfrm>
        </p:spPr>
        <p:txBody>
          <a:bodyPr/>
          <a:lstStyle/>
          <a:p>
            <a:r>
              <a:rPr lang="en-US" smtClean="0">
                <a:latin typeface="Quicksand" pitchFamily="2" charset="0"/>
              </a:rPr>
              <a:t>Bảng lương</a:t>
            </a:r>
            <a:endParaRPr lang="en-US">
              <a:latin typeface="Quicksand" pitchFamily="2" charset="0"/>
            </a:endParaRPr>
          </a:p>
        </p:txBody>
      </p:sp>
      <p:pic>
        <p:nvPicPr>
          <p:cNvPr id="8" name="Picture 7"/>
          <p:cNvPicPr>
            <a:picLocks noChangeAspect="1"/>
          </p:cNvPicPr>
          <p:nvPr/>
        </p:nvPicPr>
        <p:blipFill>
          <a:blip r:embed="rId1"/>
          <a:stretch>
            <a:fillRect/>
          </a:stretch>
        </p:blipFill>
        <p:spPr>
          <a:xfrm>
            <a:off x="182462" y="1294318"/>
            <a:ext cx="8787584" cy="3300259"/>
          </a:xfrm>
          <a:prstGeom prst="rect">
            <a:avLst/>
          </a:prstGeom>
        </p:spPr>
      </p:pic>
      <p:sp>
        <p:nvSpPr>
          <p:cNvPr id="9" name="Title 1"/>
          <p:cNvSpPr txBox="1"/>
          <p:nvPr/>
        </p:nvSpPr>
        <p:spPr>
          <a:xfrm>
            <a:off x="7483365" y="1135162"/>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423" y="828030"/>
            <a:ext cx="4620709" cy="396300"/>
          </a:xfrm>
        </p:spPr>
        <p:txBody>
          <a:bodyPr/>
          <a:lstStyle/>
          <a:p>
            <a:r>
              <a:rPr lang="en-US" smtClean="0">
                <a:latin typeface="Quicksand" pitchFamily="2" charset="0"/>
              </a:rPr>
              <a:t>Bảng khấu hao tài sản</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4" name="Picture 3"/>
          <p:cNvPicPr>
            <a:picLocks noChangeAspect="1"/>
          </p:cNvPicPr>
          <p:nvPr/>
        </p:nvPicPr>
        <p:blipFill>
          <a:blip r:embed="rId1"/>
          <a:stretch>
            <a:fillRect/>
          </a:stretch>
        </p:blipFill>
        <p:spPr>
          <a:xfrm>
            <a:off x="257237" y="1677952"/>
            <a:ext cx="8669049" cy="2618277"/>
          </a:xfrm>
          <a:prstGeom prst="rect">
            <a:avLst/>
          </a:prstGeom>
        </p:spPr>
      </p:pic>
      <p:sp>
        <p:nvSpPr>
          <p:cNvPr id="8" name="Title 1"/>
          <p:cNvSpPr txBox="1"/>
          <p:nvPr/>
        </p:nvSpPr>
        <p:spPr>
          <a:xfrm>
            <a:off x="7313409" y="1518796"/>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40" y="308140"/>
            <a:ext cx="7944894" cy="396300"/>
          </a:xfrm>
        </p:spPr>
        <p:txBody>
          <a:bodyPr/>
          <a:lstStyle/>
          <a:p>
            <a:r>
              <a:rPr lang="en-US" smtClean="0">
                <a:latin typeface="Quicksand" pitchFamily="2" charset="0"/>
              </a:rPr>
              <a:t>Cách tính giá bán và ước lượng doanh thu</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18" name="Picture 17"/>
          <p:cNvPicPr>
            <a:picLocks noChangeAspect="1"/>
          </p:cNvPicPr>
          <p:nvPr/>
        </p:nvPicPr>
        <p:blipFill>
          <a:blip r:embed="rId1"/>
          <a:stretch>
            <a:fillRect/>
          </a:stretch>
        </p:blipFill>
        <p:spPr>
          <a:xfrm>
            <a:off x="6195642" y="1180472"/>
            <a:ext cx="2781688" cy="619211"/>
          </a:xfrm>
          <a:prstGeom prst="rect">
            <a:avLst/>
          </a:prstGeom>
        </p:spPr>
      </p:pic>
      <p:pic>
        <p:nvPicPr>
          <p:cNvPr id="20" name="Picture 19"/>
          <p:cNvPicPr>
            <a:picLocks noChangeAspect="1"/>
          </p:cNvPicPr>
          <p:nvPr/>
        </p:nvPicPr>
        <p:blipFill>
          <a:blip r:embed="rId2"/>
          <a:stretch>
            <a:fillRect/>
          </a:stretch>
        </p:blipFill>
        <p:spPr>
          <a:xfrm>
            <a:off x="3270649" y="1123314"/>
            <a:ext cx="2724530" cy="676369"/>
          </a:xfrm>
          <a:prstGeom prst="rect">
            <a:avLst/>
          </a:prstGeom>
        </p:spPr>
      </p:pic>
      <p:sp>
        <p:nvSpPr>
          <p:cNvPr id="29" name="Title 1"/>
          <p:cNvSpPr txBox="1"/>
          <p:nvPr/>
        </p:nvSpPr>
        <p:spPr>
          <a:xfrm>
            <a:off x="939334" y="1232179"/>
            <a:ext cx="1357057"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mtClean="0">
                <a:latin typeface="Quicksand" pitchFamily="2" charset="0"/>
              </a:rPr>
              <a:t>Flook</a:t>
            </a:r>
            <a:endParaRPr lang="en-US">
              <a:latin typeface="Quicksand" pitchFamily="2" charset="0"/>
            </a:endParaRPr>
          </a:p>
        </p:txBody>
      </p:sp>
      <p:pic>
        <p:nvPicPr>
          <p:cNvPr id="30" name="Picture 29"/>
          <p:cNvPicPr>
            <a:picLocks noChangeAspect="1"/>
          </p:cNvPicPr>
          <p:nvPr/>
        </p:nvPicPr>
        <p:blipFill>
          <a:blip r:embed="rId3"/>
          <a:stretch>
            <a:fillRect/>
          </a:stretch>
        </p:blipFill>
        <p:spPr>
          <a:xfrm>
            <a:off x="3270649" y="1874612"/>
            <a:ext cx="2724530" cy="498763"/>
          </a:xfrm>
          <a:prstGeom prst="rect">
            <a:avLst/>
          </a:prstGeom>
        </p:spPr>
      </p:pic>
      <p:pic>
        <p:nvPicPr>
          <p:cNvPr id="32" name="Picture 31"/>
          <p:cNvPicPr>
            <a:picLocks noChangeAspect="1"/>
          </p:cNvPicPr>
          <p:nvPr/>
        </p:nvPicPr>
        <p:blipFill>
          <a:blip r:embed="rId4"/>
          <a:stretch>
            <a:fillRect/>
          </a:stretch>
        </p:blipFill>
        <p:spPr>
          <a:xfrm>
            <a:off x="3249867" y="2373375"/>
            <a:ext cx="2724530" cy="597328"/>
          </a:xfrm>
          <a:prstGeom prst="rect">
            <a:avLst/>
          </a:prstGeom>
        </p:spPr>
      </p:pic>
      <p:pic>
        <p:nvPicPr>
          <p:cNvPr id="34" name="Picture 33"/>
          <p:cNvPicPr>
            <a:picLocks noChangeAspect="1"/>
          </p:cNvPicPr>
          <p:nvPr/>
        </p:nvPicPr>
        <p:blipFill>
          <a:blip r:embed="rId5"/>
          <a:stretch>
            <a:fillRect/>
          </a:stretch>
        </p:blipFill>
        <p:spPr>
          <a:xfrm>
            <a:off x="3270649" y="2970703"/>
            <a:ext cx="2724530" cy="1338672"/>
          </a:xfrm>
          <a:prstGeom prst="rect">
            <a:avLst/>
          </a:prstGeom>
        </p:spPr>
      </p:pic>
      <p:pic>
        <p:nvPicPr>
          <p:cNvPr id="36" name="Picture 35"/>
          <p:cNvPicPr>
            <a:picLocks noChangeAspect="1"/>
          </p:cNvPicPr>
          <p:nvPr/>
        </p:nvPicPr>
        <p:blipFill>
          <a:blip r:embed="rId6"/>
          <a:stretch>
            <a:fillRect/>
          </a:stretch>
        </p:blipFill>
        <p:spPr>
          <a:xfrm>
            <a:off x="6194402" y="2970703"/>
            <a:ext cx="2782927" cy="1338672"/>
          </a:xfrm>
          <a:prstGeom prst="rect">
            <a:avLst/>
          </a:prstGeom>
        </p:spPr>
      </p:pic>
      <p:pic>
        <p:nvPicPr>
          <p:cNvPr id="38" name="Picture 37"/>
          <p:cNvPicPr>
            <a:picLocks noChangeAspect="1"/>
          </p:cNvPicPr>
          <p:nvPr/>
        </p:nvPicPr>
        <p:blipFill>
          <a:blip r:embed="rId7"/>
          <a:stretch>
            <a:fillRect/>
          </a:stretch>
        </p:blipFill>
        <p:spPr>
          <a:xfrm>
            <a:off x="6194208" y="1873242"/>
            <a:ext cx="2783121" cy="1000265"/>
          </a:xfrm>
          <a:prstGeom prst="rect">
            <a:avLst/>
          </a:prstGeom>
        </p:spPr>
      </p:pic>
      <p:sp>
        <p:nvSpPr>
          <p:cNvPr id="39" name="Title 1"/>
          <p:cNvSpPr txBox="1"/>
          <p:nvPr/>
        </p:nvSpPr>
        <p:spPr>
          <a:xfrm>
            <a:off x="152293" y="3321319"/>
            <a:ext cx="2943195"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z="1400" b="0" smtClean="0">
                <a:solidFill>
                  <a:srgbClr val="1E2124"/>
                </a:solidFill>
                <a:latin typeface="Quicksand" pitchFamily="2" charset="0"/>
              </a:rPr>
              <a:t>Đăng kí vip (không quản cáo, đọc trọn bộ sách, 500 coin/tháng).</a:t>
            </a:r>
            <a:endParaRPr lang="en-US" sz="1400" b="0">
              <a:solidFill>
                <a:srgbClr val="1E2124"/>
              </a:solidFill>
              <a:latin typeface="Quicksand" pitchFamily="2" charset="0"/>
            </a:endParaRPr>
          </a:p>
        </p:txBody>
      </p:sp>
      <p:sp>
        <p:nvSpPr>
          <p:cNvPr id="14" name="Title 1"/>
          <p:cNvSpPr txBox="1"/>
          <p:nvPr/>
        </p:nvSpPr>
        <p:spPr>
          <a:xfrm>
            <a:off x="152293" y="3865450"/>
            <a:ext cx="2943195"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z="1400" b="0" smtClean="0">
                <a:solidFill>
                  <a:srgbClr val="1E2124"/>
                </a:solidFill>
                <a:latin typeface="Quicksand" pitchFamily="2" charset="0"/>
              </a:rPr>
              <a:t>Coin (tặng quà cho tác giả, download truyện).</a:t>
            </a:r>
            <a:endParaRPr lang="en-US" sz="1400" b="0">
              <a:solidFill>
                <a:srgbClr val="1E2124"/>
              </a:solidFill>
              <a:latin typeface="Quicksand" pitchFamily="2" charset="0"/>
            </a:endParaRPr>
          </a:p>
        </p:txBody>
      </p:sp>
      <p:pic>
        <p:nvPicPr>
          <p:cNvPr id="4" name="Picture 3"/>
          <p:cNvPicPr>
            <a:picLocks noChangeAspect="1"/>
          </p:cNvPicPr>
          <p:nvPr/>
        </p:nvPicPr>
        <p:blipFill>
          <a:blip r:embed="rId8"/>
          <a:stretch>
            <a:fillRect/>
          </a:stretch>
        </p:blipFill>
        <p:spPr>
          <a:xfrm>
            <a:off x="129715" y="1873242"/>
            <a:ext cx="2900147" cy="1179657"/>
          </a:xfrm>
          <a:prstGeom prst="rect">
            <a:avLst/>
          </a:prstGeom>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309" y="757418"/>
            <a:ext cx="4713127" cy="396300"/>
          </a:xfrm>
        </p:spPr>
        <p:txBody>
          <a:bodyPr/>
          <a:lstStyle/>
          <a:p>
            <a:r>
              <a:rPr lang="en-US" smtClean="0">
                <a:latin typeface="Quicksand" pitchFamily="2" charset="0"/>
              </a:rPr>
              <a:t>Bảng ước tính doanh thu</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11" name="Title 1"/>
          <p:cNvSpPr txBox="1"/>
          <p:nvPr/>
        </p:nvSpPr>
        <p:spPr>
          <a:xfrm>
            <a:off x="7499915" y="1309271"/>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pic>
        <p:nvPicPr>
          <p:cNvPr id="5" name="Picture 4"/>
          <p:cNvPicPr>
            <a:picLocks noChangeAspect="1"/>
          </p:cNvPicPr>
          <p:nvPr/>
        </p:nvPicPr>
        <p:blipFill>
          <a:blip r:embed="rId1"/>
          <a:stretch>
            <a:fillRect/>
          </a:stretch>
        </p:blipFill>
        <p:spPr>
          <a:xfrm>
            <a:off x="207906" y="1468427"/>
            <a:ext cx="8742355" cy="2966715"/>
          </a:xfrm>
          <a:prstGeom prst="rect">
            <a:avLst/>
          </a:prstGeom>
        </p:spPr>
      </p:pic>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044" y="570824"/>
            <a:ext cx="7433400" cy="396300"/>
          </a:xfrm>
        </p:spPr>
        <p:txBody>
          <a:bodyPr/>
          <a:lstStyle/>
          <a:p>
            <a:r>
              <a:rPr lang="en-US" smtClean="0">
                <a:latin typeface="Quicksand" pitchFamily="2" charset="0"/>
              </a:rPr>
              <a:t>Bảng chi phí và lợi nhuận</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6" name="Title 1"/>
          <p:cNvSpPr txBox="1"/>
          <p:nvPr/>
        </p:nvSpPr>
        <p:spPr>
          <a:xfrm>
            <a:off x="7482984" y="1035473"/>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pic>
        <p:nvPicPr>
          <p:cNvPr id="7" name="Picture 6"/>
          <p:cNvPicPr>
            <a:picLocks noChangeAspect="1"/>
          </p:cNvPicPr>
          <p:nvPr/>
        </p:nvPicPr>
        <p:blipFill>
          <a:blip r:embed="rId1"/>
          <a:stretch>
            <a:fillRect/>
          </a:stretch>
        </p:blipFill>
        <p:spPr>
          <a:xfrm>
            <a:off x="203200" y="1217039"/>
            <a:ext cx="8721309" cy="3532811"/>
          </a:xfrm>
          <a:prstGeom prst="rect">
            <a:avLst/>
          </a:prstGeom>
        </p:spPr>
      </p:pic>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00785" y="1427465"/>
            <a:ext cx="1489200" cy="1489200"/>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16" y="1427465"/>
            <a:ext cx="1479147" cy="1489200"/>
          </a:xfrm>
          <a:prstGeom prst="ellipse">
            <a:avLst/>
          </a:prstGeom>
          <a:ln w="190500" cap="rnd">
            <a:noFill/>
            <a:prstDash val="solid"/>
          </a:ln>
          <a:effectLst/>
        </p:spPr>
      </p:pic>
      <p:sp>
        <p:nvSpPr>
          <p:cNvPr id="523" name="Google Shape;523;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27" name="Google Shape;527;p44"/>
          <p:cNvSpPr txBox="1"/>
          <p:nvPr/>
        </p:nvSpPr>
        <p:spPr>
          <a:xfrm>
            <a:off x="3523659"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smtClean="0">
                <a:solidFill>
                  <a:schemeClr val="dk1"/>
                </a:solidFill>
                <a:latin typeface="Quicksand" pitchFamily="2" charset="0"/>
                <a:ea typeface="Montserrat" panose="00000500000000000000"/>
                <a:cs typeface="Montserrat" panose="00000500000000000000"/>
                <a:sym typeface="Montserrat" panose="00000500000000000000"/>
              </a:rPr>
              <a:t>Hoàng Anh Tú</a:t>
            </a:r>
            <a:endParaRPr lang="vi-VN" sz="1800" b="1" dirty="0" smtClean="0">
              <a:solidFill>
                <a:schemeClr val="dk1"/>
              </a:solidFill>
              <a:latin typeface="Quicksand" pitchFamily="2" charset="0"/>
              <a:ea typeface="Montserrat" panose="00000500000000000000"/>
              <a:cs typeface="Montserrat" panose="00000500000000000000"/>
              <a:sym typeface="Montserrat" panose="00000500000000000000"/>
            </a:endParaRPr>
          </a:p>
          <a:p>
            <a:pPr marL="0" lvl="0" indent="0" algn="ctr" rtl="0">
              <a:spcBef>
                <a:spcPts val="0"/>
              </a:spcBef>
              <a:spcAft>
                <a:spcPts val="0"/>
              </a:spcAft>
              <a:buNone/>
            </a:pPr>
            <a:r>
              <a:rPr lang="vi-VN" dirty="0" smtClean="0">
                <a:solidFill>
                  <a:schemeClr val="accent2"/>
                </a:solidFill>
                <a:latin typeface="Quicksand" pitchFamily="2" charset="0"/>
                <a:ea typeface="Montserrat" panose="00000500000000000000"/>
                <a:cs typeface="Montserrat" panose="00000500000000000000"/>
                <a:sym typeface="Montserrat" panose="00000500000000000000"/>
              </a:rPr>
              <a:t>Thành viên</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14" name="Google Shape;92;p13"/>
          <p:cNvSpPr txBox="1"/>
          <p:nvPr/>
        </p:nvSpPr>
        <p:spPr>
          <a:xfrm>
            <a:off x="855300" y="426027"/>
            <a:ext cx="7433400" cy="6442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z="3600" dirty="0" err="1" smtClean="0">
                <a:latin typeface="Quicksand" pitchFamily="2" charset="0"/>
              </a:rPr>
              <a:t>Danh</a:t>
            </a:r>
            <a:r>
              <a:rPr lang="en-US" sz="3600" dirty="0" smtClean="0">
                <a:latin typeface="Quicksand" pitchFamily="2" charset="0"/>
              </a:rPr>
              <a:t> </a:t>
            </a:r>
            <a:r>
              <a:rPr lang="en-US" sz="3600" dirty="0" err="1" smtClean="0">
                <a:latin typeface="Quicksand" pitchFamily="2" charset="0"/>
              </a:rPr>
              <a:t>sách</a:t>
            </a:r>
            <a:r>
              <a:rPr lang="en-US" sz="3600" dirty="0" smtClean="0">
                <a:latin typeface="Quicksand" pitchFamily="2" charset="0"/>
              </a:rPr>
              <a:t> </a:t>
            </a:r>
            <a:r>
              <a:rPr lang="en-US" sz="3600" dirty="0" err="1" smtClean="0">
                <a:latin typeface="Quicksand" pitchFamily="2" charset="0"/>
              </a:rPr>
              <a:t>thành</a:t>
            </a:r>
            <a:r>
              <a:rPr lang="en-US" sz="3600" dirty="0" smtClean="0">
                <a:latin typeface="Quicksand" pitchFamily="2" charset="0"/>
              </a:rPr>
              <a:t> </a:t>
            </a:r>
            <a:r>
              <a:rPr lang="en-US" sz="3600" dirty="0" err="1" smtClean="0">
                <a:latin typeface="Quicksand" pitchFamily="2" charset="0"/>
              </a:rPr>
              <a:t>viên</a:t>
            </a:r>
            <a:endParaRPr lang="en-US" sz="3600" dirty="0">
              <a:latin typeface="Quicksand" pitchFamily="2" charset="0"/>
            </a:endParaRPr>
          </a:p>
        </p:txBody>
      </p:sp>
      <p:sp>
        <p:nvSpPr>
          <p:cNvPr id="17" name="Google Shape;527;p44"/>
          <p:cNvSpPr txBox="1"/>
          <p:nvPr/>
        </p:nvSpPr>
        <p:spPr>
          <a:xfrm>
            <a:off x="3512466" y="3636884"/>
            <a:ext cx="2109016" cy="734100"/>
          </a:xfrm>
          <a:prstGeom prst="rect">
            <a:avLst/>
          </a:prstGeom>
          <a:noFill/>
          <a:ln>
            <a:noFill/>
          </a:ln>
        </p:spPr>
        <p:txBody>
          <a:bodyPr spcFirstLastPara="1" wrap="square" lIns="0" tIns="0" rIns="0" bIns="0" anchor="t" anchorCtr="0">
            <a:noAutofit/>
          </a:bodyPr>
          <a:lstStyle/>
          <a:p>
            <a:pPr lvl="0" algn="ctr">
              <a:spcBef>
                <a:spcPts val="400"/>
              </a:spcBef>
            </a:pPr>
            <a:r>
              <a:rPr lang="vi-VN" dirty="0" smtClean="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rPr>
              <a:t>Vui </a:t>
            </a:r>
            <a:r>
              <a:rPr lang="vi-VN"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rPr>
              <a:t>vẻ, hòa đồng, sáng tạo. Luôn tìm cách gắn kết mọi người.</a:t>
            </a:r>
            <a:endParaRPr lang="vi-VN"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a:p>
            <a:pPr lvl="0" algn="ctr">
              <a:spcBef>
                <a:spcPts val="400"/>
              </a:spcBef>
            </a:pPr>
            <a:endParaRPr lang="en-US" dirty="0" smtClean="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a:p>
            <a:pPr marL="0" lvl="0" indent="0" algn="ctr" rtl="0">
              <a:spcBef>
                <a:spcPts val="400"/>
              </a:spcBef>
              <a:spcAft>
                <a:spcPts val="400"/>
              </a:spcAft>
              <a:buNone/>
            </a:pPr>
            <a:endParaRPr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p:txBody>
      </p:sp>
      <p:sp>
        <p:nvSpPr>
          <p:cNvPr id="21" name="Google Shape;527;p44"/>
          <p:cNvSpPr txBox="1"/>
          <p:nvPr/>
        </p:nvSpPr>
        <p:spPr>
          <a:xfrm>
            <a:off x="6202070"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smtClean="0">
                <a:solidFill>
                  <a:schemeClr val="dk1"/>
                </a:solidFill>
                <a:latin typeface="Quicksand" pitchFamily="2" charset="0"/>
                <a:ea typeface="Montserrat" panose="00000500000000000000"/>
                <a:cs typeface="Montserrat" panose="00000500000000000000"/>
                <a:sym typeface="Montserrat" panose="00000500000000000000"/>
              </a:rPr>
              <a:t>Hà Mạnh Hùng</a:t>
            </a:r>
            <a:br>
              <a:rPr lang="en-GB" sz="1800" dirty="0" smtClean="0">
                <a:latin typeface="Quicksand" pitchFamily="2" charset="0"/>
                <a:ea typeface="Montserrat" panose="00000500000000000000"/>
                <a:cs typeface="Montserrat" panose="00000500000000000000"/>
                <a:sym typeface="Montserrat" panose="00000500000000000000"/>
              </a:rPr>
            </a:br>
            <a:r>
              <a:rPr lang="vi-VN" dirty="0" smtClean="0">
                <a:solidFill>
                  <a:schemeClr val="accent2"/>
                </a:solidFill>
                <a:latin typeface="Quicksand" pitchFamily="2" charset="0"/>
                <a:ea typeface="Montserrat" panose="00000500000000000000"/>
                <a:cs typeface="Montserrat" panose="00000500000000000000"/>
                <a:sym typeface="Montserrat" panose="00000500000000000000"/>
              </a:rPr>
              <a:t>Thành viên</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22" name="Google Shape;527;p44"/>
          <p:cNvSpPr txBox="1"/>
          <p:nvPr/>
        </p:nvSpPr>
        <p:spPr>
          <a:xfrm>
            <a:off x="6202070" y="3636884"/>
            <a:ext cx="2086630" cy="734100"/>
          </a:xfrm>
          <a:prstGeom prst="rect">
            <a:avLst/>
          </a:prstGeom>
          <a:noFill/>
          <a:ln>
            <a:noFill/>
          </a:ln>
        </p:spPr>
        <p:txBody>
          <a:bodyPr spcFirstLastPara="1" wrap="square" lIns="0" tIns="0" rIns="0" bIns="0" anchor="t" anchorCtr="0">
            <a:noAutofit/>
          </a:bodyPr>
          <a:lstStyle/>
          <a:p>
            <a:pPr lvl="0" algn="ctr">
              <a:spcBef>
                <a:spcPts val="400"/>
              </a:spcBef>
            </a:pPr>
            <a:r>
              <a:rPr lang="vi-VN" dirty="0" smtClean="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rPr>
              <a:t>Thành viên mới nhất của nhóm. Hòa đồng, năng nổ, tích cực kết nối.</a:t>
            </a:r>
            <a:endParaRPr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p:txBody>
      </p:sp>
      <p:sp>
        <p:nvSpPr>
          <p:cNvPr id="24" name="Google Shape;527;p44"/>
          <p:cNvSpPr txBox="1"/>
          <p:nvPr/>
        </p:nvSpPr>
        <p:spPr>
          <a:xfrm>
            <a:off x="855300" y="3046490"/>
            <a:ext cx="208663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800" b="1" dirty="0" smtClean="0">
                <a:latin typeface="Quicksand" pitchFamily="2" charset="0"/>
                <a:ea typeface="Montserrat" panose="00000500000000000000"/>
                <a:cs typeface="Montserrat" panose="00000500000000000000"/>
                <a:sym typeface="Montserrat" panose="00000500000000000000"/>
              </a:rPr>
              <a:t>Huỳnh Tấn Thành</a:t>
            </a:r>
            <a:br>
              <a:rPr lang="en-GB" sz="1800" dirty="0" smtClean="0">
                <a:latin typeface="Quicksand" pitchFamily="2" charset="0"/>
                <a:ea typeface="Montserrat" panose="00000500000000000000"/>
                <a:cs typeface="Montserrat" panose="00000500000000000000"/>
                <a:sym typeface="Montserrat" panose="00000500000000000000"/>
              </a:rPr>
            </a:br>
            <a:r>
              <a:rPr lang="vi-VN" dirty="0" smtClean="0">
                <a:solidFill>
                  <a:schemeClr val="accent2"/>
                </a:solidFill>
                <a:latin typeface="Quicksand" pitchFamily="2" charset="0"/>
                <a:ea typeface="Montserrat" panose="00000500000000000000"/>
                <a:cs typeface="Montserrat" panose="00000500000000000000"/>
                <a:sym typeface="Montserrat" panose="00000500000000000000"/>
              </a:rPr>
              <a:t>Phụ trách maketing</a:t>
            </a:r>
            <a:endParaRPr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25" name="Google Shape;527;p44"/>
          <p:cNvSpPr txBox="1"/>
          <p:nvPr/>
        </p:nvSpPr>
        <p:spPr>
          <a:xfrm>
            <a:off x="855300" y="3636884"/>
            <a:ext cx="2086630" cy="734100"/>
          </a:xfrm>
          <a:prstGeom prst="rect">
            <a:avLst/>
          </a:prstGeom>
          <a:noFill/>
          <a:ln>
            <a:noFill/>
          </a:ln>
        </p:spPr>
        <p:txBody>
          <a:bodyPr spcFirstLastPara="1" wrap="square" lIns="0" tIns="0" rIns="0" bIns="0" anchor="t" anchorCtr="0">
            <a:noAutofit/>
          </a:bodyPr>
          <a:lstStyle/>
          <a:p>
            <a:pPr lvl="0" algn="ctr">
              <a:spcBef>
                <a:spcPts val="400"/>
              </a:spcBef>
            </a:pPr>
            <a:r>
              <a:rPr lang="vi-VN"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rPr>
              <a:t>Hòa đồng, vị  tha và ham học hỏi. Nhiệt tình giúp đỡ mọi người.</a:t>
            </a:r>
            <a:endParaRPr lang="vi-VN" dirty="0">
              <a:solidFill>
                <a:schemeClr val="tx1">
                  <a:lumMod val="90000"/>
                  <a:lumOff val="10000"/>
                </a:schemeClr>
              </a:solidFill>
              <a:latin typeface="Quicksand" pitchFamily="2" charset="0"/>
              <a:ea typeface="Montserrat" panose="00000500000000000000"/>
              <a:cs typeface="Montserrat" panose="00000500000000000000"/>
              <a:sym typeface="Montserrat" panose="00000500000000000000"/>
            </a:endParaRPr>
          </a:p>
        </p:txBody>
      </p:sp>
      <p:sp>
        <p:nvSpPr>
          <p:cNvPr id="3" name="Flowchart: Connector 2"/>
          <p:cNvSpPr/>
          <p:nvPr/>
        </p:nvSpPr>
        <p:spPr>
          <a:xfrm>
            <a:off x="3822374" y="1427465"/>
            <a:ext cx="1489200" cy="1489200"/>
          </a:xfrm>
          <a:prstGeom prst="flowChartConnector">
            <a:avLst/>
          </a:prstGeom>
          <a:blipFill>
            <a:blip r:embed="rId3"/>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329" y="343769"/>
            <a:ext cx="4889284" cy="396300"/>
          </a:xfrm>
        </p:spPr>
        <p:txBody>
          <a:bodyPr/>
          <a:lstStyle/>
          <a:p>
            <a:r>
              <a:rPr lang="en-US" smtClean="0">
                <a:latin typeface="Quicksand" pitchFamily="2" charset="0"/>
              </a:rPr>
              <a:t>Bảng lưu chuyển tiền mặt</a:t>
            </a:r>
            <a:endParaRPr lang="en-US">
              <a:latin typeface="Quicksand" pitchFamily="2"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6" name="Title 1"/>
          <p:cNvSpPr txBox="1"/>
          <p:nvPr/>
        </p:nvSpPr>
        <p:spPr>
          <a:xfrm>
            <a:off x="7468469" y="769172"/>
            <a:ext cx="1441525" cy="159156"/>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r"/>
            <a:r>
              <a:rPr lang="en-US" sz="1100" smtClean="0">
                <a:latin typeface="Quicksand" pitchFamily="2" charset="0"/>
              </a:rPr>
              <a:t>Đơn vị tính : (đồng)</a:t>
            </a:r>
            <a:endParaRPr lang="en-US" sz="1100">
              <a:latin typeface="Quicksand" pitchFamily="2" charset="0"/>
            </a:endParaRPr>
          </a:p>
        </p:txBody>
      </p:sp>
      <p:pic>
        <p:nvPicPr>
          <p:cNvPr id="4" name="Picture 3"/>
          <p:cNvPicPr>
            <a:picLocks noChangeAspect="1"/>
          </p:cNvPicPr>
          <p:nvPr/>
        </p:nvPicPr>
        <p:blipFill>
          <a:blip r:embed="rId1"/>
          <a:stretch>
            <a:fillRect/>
          </a:stretch>
        </p:blipFill>
        <p:spPr>
          <a:xfrm>
            <a:off x="158044" y="930547"/>
            <a:ext cx="8837373" cy="3819304"/>
          </a:xfrm>
          <a:prstGeom prst="rect">
            <a:avLst/>
          </a:prstGeom>
        </p:spPr>
      </p:pic>
    </p:spTree>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79" y="49"/>
            <a:ext cx="5870221" cy="5143451"/>
          </a:xfrm>
          <a:prstGeom prst="rect">
            <a:avLst/>
          </a:prstGeom>
        </p:spPr>
      </p:pic>
      <p:sp>
        <p:nvSpPr>
          <p:cNvPr id="8" name="Title 1"/>
          <p:cNvSpPr txBox="1"/>
          <p:nvPr/>
        </p:nvSpPr>
        <p:spPr>
          <a:xfrm>
            <a:off x="493914" y="1831265"/>
            <a:ext cx="203835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en-US" smtClean="0">
                <a:latin typeface="Quicksand" pitchFamily="2" charset="0"/>
              </a:rPr>
              <a:t>Khó Khăn</a:t>
            </a:r>
            <a:endParaRPr lang="en-US">
              <a:latin typeface="Quicksand" pitchFamily="2" charset="0"/>
            </a:endParaRPr>
          </a:p>
        </p:txBody>
      </p:sp>
      <p:sp>
        <p:nvSpPr>
          <p:cNvPr id="9" name="TextBox 8"/>
          <p:cNvSpPr txBox="1"/>
          <p:nvPr/>
        </p:nvSpPr>
        <p:spPr>
          <a:xfrm>
            <a:off x="395866" y="2449690"/>
            <a:ext cx="2877912" cy="954107"/>
          </a:xfrm>
          <a:prstGeom prst="rect">
            <a:avLst/>
          </a:prstGeom>
          <a:noFill/>
        </p:spPr>
        <p:txBody>
          <a:bodyPr wrap="square" rtlCol="0">
            <a:spAutoFit/>
          </a:bodyPr>
          <a:lstStyle/>
          <a:p>
            <a:pPr marL="285750" indent="-285750">
              <a:buFont typeface="Arial" panose="020B0604020202020204" pitchFamily="34" charset="0"/>
              <a:buChar char="•"/>
            </a:pPr>
            <a:r>
              <a:rPr lang="en-US" smtClean="0">
                <a:latin typeface="Quicksand" pitchFamily="2" charset="0"/>
              </a:rPr>
              <a:t>Kiến thức mới.</a:t>
            </a:r>
            <a:endParaRPr lang="en-US" smtClean="0">
              <a:latin typeface="Quicksand" pitchFamily="2" charset="0"/>
            </a:endParaRPr>
          </a:p>
          <a:p>
            <a:pPr marL="285750" indent="-285750">
              <a:buFont typeface="Arial" panose="020B0604020202020204" pitchFamily="34" charset="0"/>
              <a:buChar char="•"/>
            </a:pPr>
            <a:r>
              <a:rPr lang="en-US" smtClean="0">
                <a:latin typeface="Quicksand" pitchFamily="2" charset="0"/>
              </a:rPr>
              <a:t>Mất nhiều thời gian tìm hiểu.</a:t>
            </a:r>
            <a:endParaRPr lang="en-US" smtClean="0">
              <a:latin typeface="Quicksand" pitchFamily="2" charset="0"/>
            </a:endParaRPr>
          </a:p>
          <a:p>
            <a:pPr marL="285750" indent="-285750">
              <a:buFont typeface="Arial" panose="020B0604020202020204" pitchFamily="34" charset="0"/>
              <a:buChar char="•"/>
            </a:pPr>
            <a:endParaRPr lang="en-US" smtClean="0">
              <a:latin typeface="Quicksand" pitchFamily="2" charset="0"/>
            </a:endParaRPr>
          </a:p>
          <a:p>
            <a:endParaRPr lang="en-US">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191"/>
          <a:stretch>
            <a:fillRect/>
          </a:stretch>
        </p:blipFill>
        <p:spPr>
          <a:xfrm>
            <a:off x="3420534" y="0"/>
            <a:ext cx="5757334" cy="5143452"/>
          </a:xfrm>
          <a:prstGeom prst="rect">
            <a:avLst/>
          </a:prstGeom>
        </p:spPr>
      </p:pic>
      <p:sp>
        <p:nvSpPr>
          <p:cNvPr id="5" name="Title 1"/>
          <p:cNvSpPr>
            <a:spLocks noGrp="1"/>
          </p:cNvSpPr>
          <p:nvPr>
            <p:ph type="title"/>
          </p:nvPr>
        </p:nvSpPr>
        <p:spPr>
          <a:xfrm>
            <a:off x="445404" y="1942351"/>
            <a:ext cx="2038350" cy="396300"/>
          </a:xfrm>
        </p:spPr>
        <p:txBody>
          <a:bodyPr/>
          <a:lstStyle/>
          <a:p>
            <a:r>
              <a:rPr lang="en-US" smtClean="0">
                <a:latin typeface="Quicksand" pitchFamily="2" charset="0"/>
              </a:rPr>
              <a:t>Thuận Lợi</a:t>
            </a:r>
            <a:endParaRPr lang="en-US">
              <a:latin typeface="Quicksand" pitchFamily="2" charset="0"/>
            </a:endParaRPr>
          </a:p>
        </p:txBody>
      </p:sp>
      <p:sp>
        <p:nvSpPr>
          <p:cNvPr id="7" name="TextBox 6"/>
          <p:cNvSpPr txBox="1"/>
          <p:nvPr/>
        </p:nvSpPr>
        <p:spPr>
          <a:xfrm>
            <a:off x="445404" y="2571725"/>
            <a:ext cx="3093811" cy="738664"/>
          </a:xfrm>
          <a:prstGeom prst="rect">
            <a:avLst/>
          </a:prstGeom>
          <a:noFill/>
        </p:spPr>
        <p:txBody>
          <a:bodyPr wrap="square" rtlCol="0">
            <a:spAutoFit/>
          </a:bodyPr>
          <a:lstStyle/>
          <a:p>
            <a:pPr marL="285750" indent="-285750">
              <a:buFont typeface="Arial" panose="020B0604020202020204" pitchFamily="34" charset="0"/>
              <a:buChar char="•"/>
            </a:pPr>
            <a:r>
              <a:rPr lang="en-US" smtClean="0">
                <a:latin typeface="Quicksand" pitchFamily="2" charset="0"/>
              </a:rPr>
              <a:t>Có tài liệu tham khảo.</a:t>
            </a:r>
            <a:endParaRPr lang="en-US" smtClean="0">
              <a:latin typeface="Quicksand" pitchFamily="2" charset="0"/>
            </a:endParaRPr>
          </a:p>
          <a:p>
            <a:pPr marL="285750" indent="-285750">
              <a:buFont typeface="Arial" panose="020B0604020202020204" pitchFamily="34" charset="0"/>
              <a:buChar char="•"/>
            </a:pPr>
            <a:r>
              <a:rPr lang="en-US" smtClean="0">
                <a:latin typeface="Quicksand" pitchFamily="2" charset="0"/>
              </a:rPr>
              <a:t>Sự hỗ trợ từ Thầy Phụng Nam.</a:t>
            </a:r>
            <a:endParaRPr lang="en-US" smtClean="0">
              <a:latin typeface="Quicksand" pitchFamily="2" charset="0"/>
            </a:endParaRPr>
          </a:p>
          <a:p>
            <a:pPr marL="285750" indent="-285750">
              <a:buFont typeface="Arial" panose="020B0604020202020204" pitchFamily="34" charset="0"/>
              <a:buChar char="•"/>
            </a:pPr>
            <a:r>
              <a:rPr lang="en-US" smtClean="0">
                <a:latin typeface="Quicksand" pitchFamily="2" charset="0"/>
              </a:rPr>
              <a:t>Kinh nghiệm thực tế từ Thầy.</a:t>
            </a:r>
            <a:endParaRPr lang="en-US">
              <a:latin typeface="Quicksand" pitchFamily="2" charset="0"/>
            </a:endParaRPr>
          </a:p>
        </p:txBody>
      </p:sp>
    </p:spTree>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sp>
        <p:nvSpPr>
          <p:cNvPr id="18" name="Google Shape;128;p18"/>
          <p:cNvSpPr txBox="1"/>
          <p:nvPr/>
        </p:nvSpPr>
        <p:spPr>
          <a:xfrm>
            <a:off x="1059872" y="1767378"/>
            <a:ext cx="7024256" cy="160874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algn="ctr"/>
            <a:r>
              <a:rPr lang="vi-VN" sz="5400" smtClean="0">
                <a:solidFill>
                  <a:schemeClr val="lt1"/>
                </a:solidFill>
                <a:latin typeface="Quicksand" pitchFamily="2" charset="0"/>
                <a:ea typeface="Roboto" panose="02000000000000000000" pitchFamily="2" charset="0"/>
                <a:cs typeface="Leelawadee UI" panose="020B0502040204020203" pitchFamily="34" charset="-34"/>
              </a:rPr>
              <a:t>Cám ơn thầy và các bạn đã theo dõi!</a:t>
            </a:r>
            <a:endParaRPr lang="vi-VN" sz="5400" dirty="0">
              <a:solidFill>
                <a:schemeClr val="lt1"/>
              </a:solidFill>
              <a:latin typeface="Quicksand" pitchFamily="2" charset="0"/>
              <a:ea typeface="Roboto" panose="02000000000000000000" pitchFamily="2" charset="0"/>
              <a:cs typeface="Leelawadee UI" panose="020B0502040204020203" pitchFamily="34" charset="-3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01" name="Google Shape;401;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2" name="Google Shape;40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03" name="Google Shape;403;p39"/>
          <p:cNvGrpSpPr/>
          <p:nvPr/>
        </p:nvGrpSpPr>
        <p:grpSpPr>
          <a:xfrm>
            <a:off x="1786339" y="1703401"/>
            <a:ext cx="473400" cy="473400"/>
            <a:chOff x="1786339" y="1703401"/>
            <a:chExt cx="473400" cy="473400"/>
          </a:xfrm>
        </p:grpSpPr>
        <p:sp>
          <p:nvSpPr>
            <p:cNvPr id="404" name="Google Shape;404;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1</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grpSp>
        <p:nvGrpSpPr>
          <p:cNvPr id="406" name="Google Shape;406;p39"/>
          <p:cNvGrpSpPr/>
          <p:nvPr/>
        </p:nvGrpSpPr>
        <p:grpSpPr>
          <a:xfrm>
            <a:off x="3814414" y="1703401"/>
            <a:ext cx="473400" cy="473400"/>
            <a:chOff x="3814414" y="1703401"/>
            <a:chExt cx="473400" cy="473400"/>
          </a:xfrm>
        </p:grpSpPr>
        <p:sp>
          <p:nvSpPr>
            <p:cNvPr id="407" name="Google Shape;407;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3</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grpSp>
        <p:nvGrpSpPr>
          <p:cNvPr id="409" name="Google Shape;409;p39"/>
          <p:cNvGrpSpPr/>
          <p:nvPr/>
        </p:nvGrpSpPr>
        <p:grpSpPr>
          <a:xfrm>
            <a:off x="5842489" y="1703401"/>
            <a:ext cx="473400" cy="473400"/>
            <a:chOff x="5842489" y="1703401"/>
            <a:chExt cx="473400" cy="473400"/>
          </a:xfrm>
        </p:grpSpPr>
        <p:sp>
          <p:nvSpPr>
            <p:cNvPr id="410" name="Google Shape;410;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5</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grpSp>
        <p:nvGrpSpPr>
          <p:cNvPr id="412" name="Google Shape;412;p39"/>
          <p:cNvGrpSpPr/>
          <p:nvPr/>
        </p:nvGrpSpPr>
        <p:grpSpPr>
          <a:xfrm>
            <a:off x="6880814" y="3576300"/>
            <a:ext cx="473400" cy="473400"/>
            <a:chOff x="6880814" y="3576300"/>
            <a:chExt cx="473400" cy="473400"/>
          </a:xfrm>
        </p:grpSpPr>
        <p:sp>
          <p:nvSpPr>
            <p:cNvPr id="413" name="Google Shape;413;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6</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grpSp>
        <p:nvGrpSpPr>
          <p:cNvPr id="415" name="Google Shape;415;p39"/>
          <p:cNvGrpSpPr/>
          <p:nvPr/>
        </p:nvGrpSpPr>
        <p:grpSpPr>
          <a:xfrm>
            <a:off x="4852739" y="3576300"/>
            <a:ext cx="473400" cy="473400"/>
            <a:chOff x="4852739" y="3576300"/>
            <a:chExt cx="473400" cy="473400"/>
          </a:xfrm>
        </p:grpSpPr>
        <p:sp>
          <p:nvSpPr>
            <p:cNvPr id="416" name="Google Shape;416;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4</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grpSp>
        <p:nvGrpSpPr>
          <p:cNvPr id="418" name="Google Shape;418;p39"/>
          <p:cNvGrpSpPr/>
          <p:nvPr/>
        </p:nvGrpSpPr>
        <p:grpSpPr>
          <a:xfrm>
            <a:off x="2824664" y="3576300"/>
            <a:ext cx="473400" cy="473400"/>
            <a:chOff x="2824664" y="3576300"/>
            <a:chExt cx="473400" cy="473400"/>
          </a:xfrm>
        </p:grpSpPr>
        <p:sp>
          <p:nvSpPr>
            <p:cNvPr id="419" name="Google Shape;419;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a:solidFill>
                    <a:schemeClr val="dk2"/>
                  </a:solidFill>
                  <a:latin typeface="Montserrat" panose="00000500000000000000"/>
                  <a:ea typeface="Montserrat" panose="00000500000000000000"/>
                  <a:cs typeface="Montserrat" panose="00000500000000000000"/>
                  <a:sym typeface="Montserrat" panose="00000500000000000000"/>
                </a:rPr>
                <a:t>2</a:t>
              </a:r>
              <a:endParaRPr sz="60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sp>
        <p:nvSpPr>
          <p:cNvPr id="421" name="Google Shape;421;p39"/>
          <p:cNvSpPr txBox="1"/>
          <p:nvPr/>
        </p:nvSpPr>
        <p:spPr>
          <a:xfrm>
            <a:off x="1188600" y="1332970"/>
            <a:ext cx="1668900" cy="35653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vi-VN" sz="1600" b="1" dirty="0" smtClean="0">
                <a:solidFill>
                  <a:schemeClr val="accent2"/>
                </a:solidFill>
                <a:latin typeface="Quicksand" pitchFamily="2" charset="0"/>
                <a:ea typeface="Montserrat" panose="00000500000000000000"/>
                <a:cs typeface="Montserrat" panose="00000500000000000000"/>
                <a:sym typeface="Montserrat" panose="00000500000000000000"/>
              </a:rPr>
              <a:t>Giới thiệu dự án</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422" name="Google Shape;422;p39"/>
          <p:cNvSpPr txBox="1"/>
          <p:nvPr/>
        </p:nvSpPr>
        <p:spPr>
          <a:xfrm>
            <a:off x="6194761" y="4062804"/>
            <a:ext cx="1979606" cy="236997"/>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vi-VN" sz="1600" b="1" dirty="0" smtClean="0">
                <a:solidFill>
                  <a:schemeClr val="accent2"/>
                </a:solidFill>
                <a:latin typeface="Quicksand" pitchFamily="2" charset="0"/>
                <a:ea typeface="Montserrat" panose="00000500000000000000"/>
                <a:cs typeface="Montserrat" panose="00000500000000000000"/>
                <a:sym typeface="Montserrat" panose="00000500000000000000"/>
              </a:rPr>
              <a:t>Maketing 4P</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423" name="Google Shape;423;p39"/>
          <p:cNvSpPr txBox="1"/>
          <p:nvPr/>
        </p:nvSpPr>
        <p:spPr>
          <a:xfrm>
            <a:off x="3413636" y="1332970"/>
            <a:ext cx="1286400" cy="36677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Sứ</a:t>
            </a:r>
            <a:r>
              <a:rPr lang="en-US" sz="1600" b="1"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mệnh</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424" name="Google Shape;424;p39"/>
          <p:cNvSpPr txBox="1"/>
          <p:nvPr/>
        </p:nvSpPr>
        <p:spPr>
          <a:xfrm>
            <a:off x="5132886" y="1456860"/>
            <a:ext cx="1836686" cy="394745"/>
          </a:xfrm>
          <a:prstGeom prst="rect">
            <a:avLst/>
          </a:prstGeom>
          <a:noFill/>
          <a:ln>
            <a:noFill/>
          </a:ln>
        </p:spPr>
        <p:txBody>
          <a:bodyPr spcFirstLastPara="1" wrap="square" lIns="0" tIns="0" rIns="0" bIns="0" anchor="t" anchorCtr="0">
            <a:noAutofit/>
          </a:bodyPr>
          <a:lstStyle/>
          <a:p>
            <a:pPr lvl="0" algn="ctr"/>
            <a:r>
              <a:rPr lang="vi-VN" sz="1600" b="1" dirty="0" smtClean="0">
                <a:solidFill>
                  <a:schemeClr val="accent2"/>
                </a:solidFill>
                <a:latin typeface="Quicksand" pitchFamily="2" charset="0"/>
                <a:ea typeface="Montserrat" panose="00000500000000000000"/>
                <a:cs typeface="Montserrat" panose="00000500000000000000"/>
                <a:sym typeface="Montserrat" panose="00000500000000000000"/>
              </a:rPr>
              <a:t>Phân tích SWOT</a:t>
            </a:r>
            <a:endParaRPr lang="vi-VN"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425" name="Google Shape;425;p39"/>
          <p:cNvSpPr txBox="1"/>
          <p:nvPr/>
        </p:nvSpPr>
        <p:spPr>
          <a:xfrm>
            <a:off x="2311694" y="4049700"/>
            <a:ext cx="1542036" cy="2501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Tầm</a:t>
            </a:r>
            <a:r>
              <a:rPr lang="en-US" sz="1600" b="1"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nhìn</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426" name="Google Shape;426;p39"/>
          <p:cNvSpPr txBox="1"/>
          <p:nvPr/>
        </p:nvSpPr>
        <p:spPr>
          <a:xfrm>
            <a:off x="4513236" y="4062804"/>
            <a:ext cx="1286400" cy="2369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Giá</a:t>
            </a:r>
            <a:r>
              <a:rPr lang="en-US" sz="1600" b="1"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trị</a:t>
            </a:r>
            <a:r>
              <a:rPr lang="en-US" sz="1600" b="1"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cốt</a:t>
            </a:r>
            <a:r>
              <a:rPr lang="en-US" sz="1600" b="1" dirty="0" smtClean="0">
                <a:solidFill>
                  <a:schemeClr val="accent2"/>
                </a:solidFill>
                <a:latin typeface="Quicksand" pitchFamily="2" charset="0"/>
                <a:ea typeface="Montserrat" panose="00000500000000000000"/>
                <a:cs typeface="Montserrat" panose="00000500000000000000"/>
                <a:sym typeface="Montserrat" panose="00000500000000000000"/>
              </a:rPr>
              <a:t> </a:t>
            </a:r>
            <a:r>
              <a:rPr lang="en-US" sz="1600" b="1" dirty="0" err="1" smtClean="0">
                <a:solidFill>
                  <a:schemeClr val="accent2"/>
                </a:solidFill>
                <a:latin typeface="Quicksand" pitchFamily="2" charset="0"/>
                <a:ea typeface="Montserrat" panose="00000500000000000000"/>
                <a:cs typeface="Montserrat" panose="00000500000000000000"/>
                <a:sym typeface="Montserrat" panose="00000500000000000000"/>
              </a:rPr>
              <a:t>lõi</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
        <p:nvSpPr>
          <p:cNvPr id="31" name="Google Shape;92;p13"/>
          <p:cNvSpPr txBox="1"/>
          <p:nvPr/>
        </p:nvSpPr>
        <p:spPr>
          <a:xfrm>
            <a:off x="855300" y="426027"/>
            <a:ext cx="2139014" cy="64423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90000"/>
              </a:lnSpc>
              <a:spcBef>
                <a:spcPts val="0"/>
              </a:spcBef>
              <a:spcAft>
                <a:spcPts val="0"/>
              </a:spcAft>
              <a:buClr>
                <a:schemeClr val="accent1"/>
              </a:buClr>
              <a:buSzPts val="3000"/>
              <a:buFont typeface="Montserrat" panose="00000500000000000000"/>
              <a:buNone/>
              <a:defRPr sz="30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r>
              <a:rPr lang="vi-VN" sz="3600" dirty="0" smtClean="0">
                <a:latin typeface="Quicksand" pitchFamily="2" charset="0"/>
              </a:rPr>
              <a:t>Mục lục</a:t>
            </a:r>
            <a:endParaRPr lang="en-US" sz="3600" dirty="0">
              <a:latin typeface="Quicksand" pitchFamily="2" charset="0"/>
            </a:endParaRPr>
          </a:p>
        </p:txBody>
      </p:sp>
      <p:grpSp>
        <p:nvGrpSpPr>
          <p:cNvPr id="30" name="Google Shape;409;p39"/>
          <p:cNvGrpSpPr/>
          <p:nvPr/>
        </p:nvGrpSpPr>
        <p:grpSpPr>
          <a:xfrm>
            <a:off x="8048879" y="1757835"/>
            <a:ext cx="334744" cy="334744"/>
            <a:chOff x="5911817" y="1772729"/>
            <a:chExt cx="334744" cy="334744"/>
          </a:xfrm>
        </p:grpSpPr>
        <p:sp>
          <p:nvSpPr>
            <p:cNvPr id="32" name="Google Shape;410;p39"/>
            <p:cNvSpPr/>
            <p:nvPr/>
          </p:nvSpPr>
          <p:spPr>
            <a:xfrm rot="8100000">
              <a:off x="5911817" y="1772729"/>
              <a:ext cx="334744" cy="334744"/>
            </a:xfrm>
            <a:prstGeom prst="teardrop">
              <a:avLst>
                <a:gd name="adj" fmla="val 100000"/>
              </a:avLst>
            </a:prstGeom>
            <a:solidFill>
              <a:srgbClr val="A35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411;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600" smtClean="0">
                  <a:solidFill>
                    <a:schemeClr val="dk2"/>
                  </a:solidFill>
                  <a:latin typeface="Montserrat" panose="00000500000000000000"/>
                  <a:ea typeface="Montserrat" panose="00000500000000000000"/>
                  <a:cs typeface="Montserrat" panose="00000500000000000000"/>
                  <a:sym typeface="Montserrat" panose="00000500000000000000"/>
                </a:rPr>
                <a:t>7</a:t>
              </a:r>
              <a:endParaRPr lang="en-GB" sz="600" smtClean="0">
                <a:solidFill>
                  <a:schemeClr val="dk2"/>
                </a:solidFill>
                <a:latin typeface="Montserrat" panose="00000500000000000000"/>
                <a:ea typeface="Montserrat" panose="00000500000000000000"/>
                <a:cs typeface="Montserrat" panose="00000500000000000000"/>
                <a:sym typeface="Montserrat" panose="00000500000000000000"/>
              </a:endParaRPr>
            </a:p>
          </p:txBody>
        </p:sp>
      </p:grpSp>
      <p:sp>
        <p:nvSpPr>
          <p:cNvPr id="34" name="Google Shape;423;p39"/>
          <p:cNvSpPr txBox="1"/>
          <p:nvPr/>
        </p:nvSpPr>
        <p:spPr>
          <a:xfrm>
            <a:off x="7502236" y="1318076"/>
            <a:ext cx="1495367" cy="343836"/>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600" b="1" smtClean="0">
                <a:solidFill>
                  <a:schemeClr val="accent2"/>
                </a:solidFill>
                <a:latin typeface="Quicksand" pitchFamily="2" charset="0"/>
                <a:ea typeface="Montserrat" panose="00000500000000000000"/>
                <a:cs typeface="Montserrat" panose="00000500000000000000"/>
                <a:sym typeface="Montserrat" panose="00000500000000000000"/>
              </a:rPr>
              <a:t>Vốn và chi phí</a:t>
            </a:r>
            <a:endParaRPr sz="1600" b="1" dirty="0">
              <a:solidFill>
                <a:schemeClr val="accent2"/>
              </a:solidFill>
              <a:latin typeface="Quicksand" pitchFamily="2" charset="0"/>
              <a:ea typeface="Montserrat" panose="00000500000000000000"/>
              <a:cs typeface="Montserrat" panose="00000500000000000000"/>
              <a:sym typeface="Montserrat" panose="0000050000000000000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solidFill>
                  <a:schemeClr val="accent1"/>
                </a:solidFill>
                <a:latin typeface="Quicksand" pitchFamily="2" charset="0"/>
              </a:rPr>
              <a:t>1.</a:t>
            </a:r>
            <a:endParaRPr dirty="0">
              <a:solidFill>
                <a:schemeClr val="accent1"/>
              </a:solidFill>
              <a:latin typeface="Quicksand" pitchFamily="2" charset="0"/>
            </a:endParaRPr>
          </a:p>
          <a:p>
            <a:pPr marL="0" lvl="0" indent="0" algn="l" rtl="0">
              <a:spcBef>
                <a:spcPts val="0"/>
              </a:spcBef>
              <a:spcAft>
                <a:spcPts val="0"/>
              </a:spcAft>
              <a:buNone/>
            </a:pPr>
            <a:r>
              <a:rPr lang="vi-VN" dirty="0" smtClean="0">
                <a:latin typeface="Quicksand" pitchFamily="2" charset="0"/>
              </a:rPr>
              <a:t>Giới thiệu dự án</a:t>
            </a:r>
            <a:endParaRPr dirty="0">
              <a:latin typeface="Quicksand" pitchFamily="2" charset="0"/>
            </a:endParaRPr>
          </a:p>
        </p:txBody>
      </p:sp>
      <p:sp>
        <p:nvSpPr>
          <p:cNvPr id="110" name="Google Shape;110;p15"/>
          <p:cNvSpPr txBox="1">
            <a:spLocks noGrp="1"/>
          </p:cNvSpPr>
          <p:nvPr>
            <p:ph type="subTitle" idx="1"/>
          </p:nvPr>
        </p:nvSpPr>
        <p:spPr>
          <a:xfrm>
            <a:off x="685800" y="2816876"/>
            <a:ext cx="5569527" cy="934239"/>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vi-VN" sz="2000" dirty="0" smtClean="0">
                <a:latin typeface="Quicksand" pitchFamily="2" charset="0"/>
              </a:rPr>
              <a:t>Thông tin tổng quan về dự án: Tên, mô tả, phân loại, khách hàng mục tiêu...</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855300" y="426027"/>
            <a:ext cx="7433400" cy="64423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3600" dirty="0" smtClean="0">
                <a:latin typeface="Quicksand" pitchFamily="2" charset="0"/>
              </a:rPr>
              <a:t>Giới thiệu dự án</a:t>
            </a:r>
            <a:endParaRPr sz="3600" dirty="0">
              <a:latin typeface="Quicksand" pitchFamily="2" charset="0"/>
            </a:endParaRPr>
          </a:p>
        </p:txBody>
      </p:sp>
      <p:sp>
        <p:nvSpPr>
          <p:cNvPr id="94" name="Google Shape;94;p13"/>
          <p:cNvSpPr txBox="1">
            <a:spLocks noGrp="1"/>
          </p:cNvSpPr>
          <p:nvPr>
            <p:ph type="body" idx="1"/>
          </p:nvPr>
        </p:nvSpPr>
        <p:spPr>
          <a:xfrm>
            <a:off x="855300" y="1527370"/>
            <a:ext cx="3473100" cy="30977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panose="020B0604020202020204"/>
              <a:buNone/>
            </a:pPr>
            <a:r>
              <a:rPr lang="en-US" sz="1400" b="1" smtClean="0">
                <a:latin typeface="Quicksand" pitchFamily="2" charset="0"/>
              </a:rPr>
              <a:t>Mô </a:t>
            </a:r>
            <a:r>
              <a:rPr lang="en-US" sz="1400" b="1" dirty="0" err="1" smtClean="0">
                <a:latin typeface="Quicksand" pitchFamily="2" charset="0"/>
              </a:rPr>
              <a:t>tả</a:t>
            </a:r>
            <a:r>
              <a:rPr lang="en-US" sz="1400" b="1" dirty="0" smtClean="0">
                <a:latin typeface="Quicksand" pitchFamily="2" charset="0"/>
              </a:rPr>
              <a:t> </a:t>
            </a:r>
            <a:r>
              <a:rPr lang="en-US" sz="1400" b="1" dirty="0" err="1" smtClean="0">
                <a:latin typeface="Quicksand" pitchFamily="2" charset="0"/>
              </a:rPr>
              <a:t>sản</a:t>
            </a:r>
            <a:r>
              <a:rPr lang="en-US" sz="1400" b="1" dirty="0" smtClean="0">
                <a:latin typeface="Quicksand" pitchFamily="2" charset="0"/>
              </a:rPr>
              <a:t> </a:t>
            </a:r>
            <a:r>
              <a:rPr lang="en-US" sz="1400" b="1" dirty="0" err="1" smtClean="0">
                <a:latin typeface="Quicksand" pitchFamily="2" charset="0"/>
              </a:rPr>
              <a:t>phẩm</a:t>
            </a:r>
            <a:r>
              <a:rPr lang="en-US" sz="1400" b="1" dirty="0" smtClean="0">
                <a:latin typeface="Quicksand" pitchFamily="2" charset="0"/>
              </a:rPr>
              <a:t>:</a:t>
            </a:r>
            <a:endParaRPr lang="en-US" sz="1400" b="1" dirty="0" smtClean="0">
              <a:latin typeface="Quicksand" pitchFamily="2" charset="0"/>
            </a:endParaRPr>
          </a:p>
          <a:p>
            <a:pPr marL="0" lvl="0" indent="0" algn="l" rtl="0">
              <a:spcBef>
                <a:spcPts val="600"/>
              </a:spcBef>
              <a:spcAft>
                <a:spcPts val="0"/>
              </a:spcAft>
              <a:buClr>
                <a:schemeClr val="dk1"/>
              </a:buClr>
              <a:buSzPts val="1100"/>
              <a:buFont typeface="Arial" panose="020B0604020202020204"/>
              <a:buNone/>
            </a:pPr>
            <a:r>
              <a:rPr lang="en-US" sz="1400" dirty="0" err="1" smtClean="0">
                <a:latin typeface="Quicksand" pitchFamily="2" charset="0"/>
              </a:rPr>
              <a:t>Ứng</a:t>
            </a:r>
            <a:r>
              <a:rPr lang="en-US" sz="1400" dirty="0" smtClean="0">
                <a:latin typeface="Quicksand" pitchFamily="2" charset="0"/>
              </a:rPr>
              <a:t> </a:t>
            </a:r>
            <a:r>
              <a:rPr lang="en-US" sz="1400" dirty="0" err="1" smtClean="0">
                <a:latin typeface="Quicksand" pitchFamily="2" charset="0"/>
              </a:rPr>
              <a:t>dụng</a:t>
            </a:r>
            <a:r>
              <a:rPr lang="en-US" sz="1400" dirty="0" smtClean="0">
                <a:latin typeface="Quicksand" pitchFamily="2" charset="0"/>
              </a:rPr>
              <a:t> </a:t>
            </a:r>
            <a:r>
              <a:rPr lang="en-US" sz="1400" dirty="0" err="1" smtClean="0">
                <a:latin typeface="Quicksand" pitchFamily="2" charset="0"/>
              </a:rPr>
              <a:t>đọc</a:t>
            </a:r>
            <a:r>
              <a:rPr lang="en-US" sz="1400" dirty="0" smtClean="0">
                <a:latin typeface="Quicksand" pitchFamily="2" charset="0"/>
              </a:rPr>
              <a:t> </a:t>
            </a:r>
            <a:r>
              <a:rPr lang="en-US" sz="1400" dirty="0" err="1" smtClean="0">
                <a:latin typeface="Quicksand" pitchFamily="2" charset="0"/>
              </a:rPr>
              <a:t>truyện</a:t>
            </a:r>
            <a:r>
              <a:rPr lang="en-US" sz="1400" dirty="0" smtClean="0">
                <a:latin typeface="Quicksand" pitchFamily="2" charset="0"/>
              </a:rPr>
              <a:t> </a:t>
            </a:r>
            <a:r>
              <a:rPr lang="en-US" sz="1400" dirty="0" err="1" smtClean="0">
                <a:latin typeface="Quicksand" pitchFamily="2" charset="0"/>
              </a:rPr>
              <a:t>trên</a:t>
            </a:r>
            <a:r>
              <a:rPr lang="en-US" sz="1400" dirty="0" smtClean="0">
                <a:latin typeface="Quicksand" pitchFamily="2" charset="0"/>
              </a:rPr>
              <a:t> di </a:t>
            </a:r>
            <a:r>
              <a:rPr lang="en-US" sz="1400" dirty="0" err="1" smtClean="0">
                <a:latin typeface="Quicksand" pitchFamily="2" charset="0"/>
              </a:rPr>
              <a:t>động</a:t>
            </a:r>
            <a:r>
              <a:rPr lang="en-US" sz="1400" dirty="0" smtClean="0">
                <a:latin typeface="Quicksand" pitchFamily="2" charset="0"/>
              </a:rPr>
              <a:t>, </a:t>
            </a:r>
            <a:r>
              <a:rPr lang="en-US" sz="1400" dirty="0" err="1" smtClean="0">
                <a:latin typeface="Quicksand" pitchFamily="2" charset="0"/>
              </a:rPr>
              <a:t>chú</a:t>
            </a:r>
            <a:r>
              <a:rPr lang="en-US" sz="1400" dirty="0" smtClean="0">
                <a:latin typeface="Quicksand" pitchFamily="2" charset="0"/>
              </a:rPr>
              <a:t> </a:t>
            </a:r>
            <a:r>
              <a:rPr lang="en-US" sz="1400" dirty="0" err="1" smtClean="0">
                <a:latin typeface="Quicksand" pitchFamily="2" charset="0"/>
              </a:rPr>
              <a:t>trọng</a:t>
            </a:r>
            <a:r>
              <a:rPr lang="en-US" sz="1400" dirty="0" smtClean="0">
                <a:latin typeface="Quicksand" pitchFamily="2" charset="0"/>
              </a:rPr>
              <a:t> </a:t>
            </a:r>
            <a:r>
              <a:rPr lang="en-US" sz="1400" dirty="0" err="1" smtClean="0">
                <a:latin typeface="Quicksand" pitchFamily="2" charset="0"/>
              </a:rPr>
              <a:t>tính</a:t>
            </a:r>
            <a:r>
              <a:rPr lang="en-US" sz="1400" dirty="0" smtClean="0">
                <a:latin typeface="Quicksand" pitchFamily="2" charset="0"/>
              </a:rPr>
              <a:t> </a:t>
            </a:r>
            <a:r>
              <a:rPr lang="en-US" sz="1400" dirty="0" err="1" smtClean="0">
                <a:latin typeface="Quicksand" pitchFamily="2" charset="0"/>
              </a:rPr>
              <a:t>kết</a:t>
            </a:r>
            <a:r>
              <a:rPr lang="en-US" sz="1400" dirty="0" smtClean="0">
                <a:latin typeface="Quicksand" pitchFamily="2" charset="0"/>
              </a:rPr>
              <a:t> </a:t>
            </a:r>
            <a:r>
              <a:rPr lang="en-US" sz="1400" err="1" smtClean="0">
                <a:latin typeface="Quicksand" pitchFamily="2" charset="0"/>
              </a:rPr>
              <a:t>nối</a:t>
            </a:r>
            <a:r>
              <a:rPr lang="en-US" sz="1400" smtClean="0">
                <a:latin typeface="Quicksand" pitchFamily="2" charset="0"/>
              </a:rPr>
              <a:t>.</a:t>
            </a:r>
            <a:endParaRPr lang="en-US" sz="1400" smtClean="0">
              <a:latin typeface="Quicksand" pitchFamily="2" charset="0"/>
            </a:endParaRPr>
          </a:p>
          <a:p>
            <a:pPr marL="0" lvl="0" indent="0" algn="l" rtl="0">
              <a:spcBef>
                <a:spcPts val="600"/>
              </a:spcBef>
              <a:spcAft>
                <a:spcPts val="0"/>
              </a:spcAft>
              <a:buClr>
                <a:schemeClr val="dk1"/>
              </a:buClr>
              <a:buSzPts val="1100"/>
              <a:buFont typeface="Arial" panose="020B0604020202020204"/>
              <a:buNone/>
            </a:pPr>
            <a:endParaRPr lang="en-US" sz="1400" smtClean="0">
              <a:latin typeface="Quicksand" pitchFamily="2" charset="0"/>
            </a:endParaRPr>
          </a:p>
          <a:p>
            <a:pPr marL="0" lvl="0" indent="0">
              <a:buClr>
                <a:schemeClr val="dk1"/>
              </a:buClr>
              <a:buSzPts val="1100"/>
              <a:buNone/>
            </a:pPr>
            <a:r>
              <a:rPr lang="en-US" sz="1400" b="1">
                <a:latin typeface="Quicksand" pitchFamily="2" charset="0"/>
              </a:rPr>
              <a:t>Tên dự án:</a:t>
            </a:r>
            <a:endParaRPr lang="en-US" sz="1400">
              <a:latin typeface="Quicksand" pitchFamily="2" charset="0"/>
            </a:endParaRPr>
          </a:p>
          <a:p>
            <a:pPr marL="0" indent="0">
              <a:spcBef>
                <a:spcPts val="600"/>
              </a:spcBef>
              <a:buClr>
                <a:schemeClr val="dk1"/>
              </a:buClr>
              <a:buSzPts val="1100"/>
              <a:buNone/>
            </a:pPr>
            <a:r>
              <a:rPr lang="en-US" sz="1400">
                <a:latin typeface="Quicksand" pitchFamily="2" charset="0"/>
              </a:rPr>
              <a:t>Mạng xã hội đọc truyện Flook</a:t>
            </a:r>
            <a:r>
              <a:rPr lang="en-US" sz="1400" smtClean="0">
                <a:latin typeface="Quicksand" pitchFamily="2" charset="0"/>
              </a:rPr>
              <a:t>.</a:t>
            </a:r>
            <a:endParaRPr lang="en-US" sz="1400" smtClean="0">
              <a:latin typeface="Quicksand" pitchFamily="2" charset="0"/>
            </a:endParaRPr>
          </a:p>
          <a:p>
            <a:pPr marL="0" indent="0">
              <a:spcBef>
                <a:spcPts val="600"/>
              </a:spcBef>
              <a:buClr>
                <a:schemeClr val="dk1"/>
              </a:buClr>
              <a:buSzPts val="1100"/>
              <a:buNone/>
            </a:pPr>
            <a:endParaRPr lang="en-US" sz="1400" smtClean="0">
              <a:latin typeface="Quicksand" pitchFamily="2" charset="0"/>
            </a:endParaRPr>
          </a:p>
          <a:p>
            <a:pPr marL="0" lvl="0" indent="0">
              <a:spcBef>
                <a:spcPts val="600"/>
              </a:spcBef>
              <a:buClr>
                <a:schemeClr val="dk1"/>
              </a:buClr>
              <a:buSzPts val="1100"/>
              <a:buNone/>
            </a:pPr>
            <a:r>
              <a:rPr lang="en-US" sz="1400" b="1">
                <a:latin typeface="Quicksand" pitchFamily="2" charset="0"/>
              </a:rPr>
              <a:t>Đáp ứng nhu cầu người dùng:</a:t>
            </a:r>
            <a:endParaRPr lang="en-US" sz="1400" b="1">
              <a:latin typeface="Quicksand" pitchFamily="2" charset="0"/>
            </a:endParaRPr>
          </a:p>
          <a:p>
            <a:pPr marL="0" lvl="0" indent="0">
              <a:spcBef>
                <a:spcPts val="600"/>
              </a:spcBef>
              <a:buClr>
                <a:schemeClr val="dk1"/>
              </a:buClr>
              <a:buSzPts val="1100"/>
              <a:buNone/>
            </a:pPr>
            <a:r>
              <a:rPr lang="en-US" sz="1400">
                <a:latin typeface="Quicksand" pitchFamily="2" charset="0"/>
              </a:rPr>
              <a:t>Kết nối, thảo luận nội dung. Tham gia xây dựng nội dung, kiếm tiền từ thú vui giải trí</a:t>
            </a:r>
            <a:endParaRPr lang="en-US" sz="1400" dirty="0" smtClean="0">
              <a:latin typeface="Quicksand" pitchFamily="2" charset="0"/>
            </a:endParaRPr>
          </a:p>
          <a:p>
            <a:pPr marL="0" lvl="0" indent="0" algn="l" rtl="0">
              <a:spcBef>
                <a:spcPts val="600"/>
              </a:spcBef>
              <a:spcAft>
                <a:spcPts val="0"/>
              </a:spcAft>
              <a:buClr>
                <a:schemeClr val="dk1"/>
              </a:buClr>
              <a:buSzPts val="1100"/>
              <a:buFont typeface="Arial" panose="020B0604020202020204"/>
              <a:buNone/>
            </a:pPr>
            <a:endParaRPr lang="en-US" sz="1400" dirty="0">
              <a:latin typeface="Quicksand" pitchFamily="2" charset="0"/>
            </a:endParaRPr>
          </a:p>
        </p:txBody>
      </p:sp>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9" name="Google Shape;94;p13"/>
          <p:cNvSpPr txBox="1">
            <a:spLocks noGrp="1"/>
          </p:cNvSpPr>
          <p:nvPr>
            <p:ph type="body" idx="1"/>
          </p:nvPr>
        </p:nvSpPr>
        <p:spPr>
          <a:xfrm>
            <a:off x="4815600" y="1527370"/>
            <a:ext cx="3473100" cy="2852719"/>
          </a:xfrm>
          <a:prstGeom prst="rect">
            <a:avLst/>
          </a:prstGeom>
        </p:spPr>
        <p:txBody>
          <a:bodyPr spcFirstLastPara="1" wrap="square" lIns="0" tIns="0" rIns="0" bIns="0" anchor="t" anchorCtr="0">
            <a:noAutofit/>
          </a:bodyPr>
          <a:lstStyle/>
          <a:p>
            <a:pPr marL="0" lvl="0" indent="0">
              <a:spcBef>
                <a:spcPts val="600"/>
              </a:spcBef>
              <a:buClr>
                <a:schemeClr val="dk1"/>
              </a:buClr>
              <a:buSzPts val="1100"/>
              <a:buNone/>
            </a:pPr>
            <a:r>
              <a:rPr lang="en-US" sz="1400" b="1">
                <a:latin typeface="Quicksand" pitchFamily="2" charset="0"/>
              </a:rPr>
              <a:t>Đối tượng khách hàng:</a:t>
            </a:r>
            <a:endParaRPr lang="en-US" sz="1400" b="1">
              <a:latin typeface="Quicksand" pitchFamily="2" charset="0"/>
            </a:endParaRPr>
          </a:p>
          <a:p>
            <a:pPr marL="0" lvl="0" indent="0">
              <a:spcBef>
                <a:spcPts val="600"/>
              </a:spcBef>
              <a:buClr>
                <a:schemeClr val="dk1"/>
              </a:buClr>
              <a:buSzPts val="1100"/>
              <a:buNone/>
            </a:pPr>
            <a:r>
              <a:rPr lang="en-US" sz="1400">
                <a:latin typeface="Quicksand" pitchFamily="2" charset="0"/>
              </a:rPr>
              <a:t>Chủ yếu là đọc giả tuổi teen.</a:t>
            </a:r>
            <a:endParaRPr lang="en-US" sz="1400">
              <a:latin typeface="Quicksand" pitchFamily="2" charset="0"/>
            </a:endParaRPr>
          </a:p>
          <a:p>
            <a:pPr marL="0" lvl="0" indent="0" algn="l" rtl="0">
              <a:spcBef>
                <a:spcPts val="0"/>
              </a:spcBef>
              <a:spcAft>
                <a:spcPts val="0"/>
              </a:spcAft>
              <a:buClr>
                <a:schemeClr val="dk1"/>
              </a:buClr>
              <a:buSzPts val="1100"/>
              <a:buFont typeface="Arial" panose="020B0604020202020204"/>
              <a:buNone/>
            </a:pPr>
            <a:endParaRPr lang="en-US" sz="1400" b="1" smtClean="0">
              <a:latin typeface="Quicksand" pitchFamily="2" charset="0"/>
            </a:endParaRPr>
          </a:p>
          <a:p>
            <a:pPr marL="0" lvl="0" indent="0">
              <a:spcBef>
                <a:spcPts val="600"/>
              </a:spcBef>
              <a:buClr>
                <a:schemeClr val="dk1"/>
              </a:buClr>
              <a:buSzPts val="1100"/>
              <a:buNone/>
            </a:pPr>
            <a:r>
              <a:rPr lang="en-US" sz="1400" b="1">
                <a:latin typeface="Quicksand" pitchFamily="2" charset="0"/>
              </a:rPr>
              <a:t>Phân loại sản phẩm:</a:t>
            </a:r>
            <a:endParaRPr lang="en-US" sz="1400" b="1">
              <a:latin typeface="Quicksand" pitchFamily="2" charset="0"/>
            </a:endParaRPr>
          </a:p>
          <a:p>
            <a:pPr marL="0" lvl="0" indent="0">
              <a:spcBef>
                <a:spcPts val="600"/>
              </a:spcBef>
              <a:buClr>
                <a:schemeClr val="dk1"/>
              </a:buClr>
              <a:buSzPts val="1100"/>
              <a:buNone/>
            </a:pPr>
            <a:r>
              <a:rPr lang="en-US" sz="1400">
                <a:latin typeface="Quicksand" pitchFamily="2" charset="0"/>
              </a:rPr>
              <a:t>Truyện tranh, tiểu thuyết, truyện chat</a:t>
            </a:r>
            <a:r>
              <a:rPr lang="en-US" sz="1400" smtClean="0">
                <a:latin typeface="Quicksand" pitchFamily="2" charset="0"/>
              </a:rPr>
              <a:t>.</a:t>
            </a:r>
            <a:br>
              <a:rPr lang="en-US" sz="1400" smtClean="0">
                <a:latin typeface="Quicksand" pitchFamily="2" charset="0"/>
              </a:rPr>
            </a:br>
            <a:endParaRPr lang="en-US" sz="1400" b="1" smtClean="0">
              <a:latin typeface="Quicksand" pitchFamily="2" charset="0"/>
            </a:endParaRPr>
          </a:p>
          <a:p>
            <a:pPr marL="0" lvl="0" indent="0" algn="l" rtl="0">
              <a:spcBef>
                <a:spcPts val="0"/>
              </a:spcBef>
              <a:spcAft>
                <a:spcPts val="0"/>
              </a:spcAft>
              <a:buClr>
                <a:schemeClr val="dk1"/>
              </a:buClr>
              <a:buSzPts val="1100"/>
              <a:buFont typeface="Arial" panose="020B0604020202020204"/>
              <a:buNone/>
            </a:pPr>
            <a:r>
              <a:rPr lang="en-US" sz="1400" b="1" smtClean="0">
                <a:latin typeface="Quicksand" pitchFamily="2" charset="0"/>
              </a:rPr>
              <a:t>Các </a:t>
            </a:r>
            <a:r>
              <a:rPr lang="en-US" sz="1400" b="1" dirty="0" err="1" smtClean="0">
                <a:latin typeface="Quicksand" pitchFamily="2" charset="0"/>
              </a:rPr>
              <a:t>nguồn</a:t>
            </a:r>
            <a:r>
              <a:rPr lang="en-US" sz="1400" b="1" dirty="0" smtClean="0">
                <a:latin typeface="Quicksand" pitchFamily="2" charset="0"/>
              </a:rPr>
              <a:t> </a:t>
            </a:r>
            <a:r>
              <a:rPr lang="en-US" sz="1400" b="1" dirty="0" err="1" smtClean="0">
                <a:latin typeface="Quicksand" pitchFamily="2" charset="0"/>
              </a:rPr>
              <a:t>lợi</a:t>
            </a:r>
            <a:r>
              <a:rPr lang="en-US" sz="1400" b="1" dirty="0" smtClean="0">
                <a:latin typeface="Quicksand" pitchFamily="2" charset="0"/>
              </a:rPr>
              <a:t> </a:t>
            </a:r>
            <a:r>
              <a:rPr lang="en-US" sz="1400" b="1" dirty="0" err="1" smtClean="0">
                <a:latin typeface="Quicksand" pitchFamily="2" charset="0"/>
              </a:rPr>
              <a:t>nhuận</a:t>
            </a:r>
            <a:r>
              <a:rPr lang="en-US" sz="1400" b="1" dirty="0" smtClean="0">
                <a:latin typeface="Quicksand" pitchFamily="2" charset="0"/>
              </a:rPr>
              <a:t>:</a:t>
            </a:r>
            <a:endParaRPr sz="1400" dirty="0">
              <a:latin typeface="Quicksand" pitchFamily="2" charset="0"/>
            </a:endParaRPr>
          </a:p>
          <a:p>
            <a:pPr marL="0" indent="0">
              <a:spcBef>
                <a:spcPts val="600"/>
              </a:spcBef>
              <a:buClr>
                <a:schemeClr val="dk1"/>
              </a:buClr>
              <a:buSzPts val="1100"/>
              <a:buNone/>
            </a:pPr>
            <a:r>
              <a:rPr lang="en-US" sz="1400" dirty="0" err="1" smtClean="0">
                <a:latin typeface="Quicksand" pitchFamily="2" charset="0"/>
              </a:rPr>
              <a:t>Quảng</a:t>
            </a:r>
            <a:r>
              <a:rPr lang="en-US" sz="1400" dirty="0" smtClean="0">
                <a:latin typeface="Quicksand" pitchFamily="2" charset="0"/>
              </a:rPr>
              <a:t> </a:t>
            </a:r>
            <a:r>
              <a:rPr lang="en-US" sz="1400" dirty="0" err="1" smtClean="0">
                <a:latin typeface="Quicksand" pitchFamily="2" charset="0"/>
              </a:rPr>
              <a:t>cáo</a:t>
            </a:r>
            <a:r>
              <a:rPr lang="en-US" sz="1400" dirty="0">
                <a:latin typeface="Quicksand" pitchFamily="2" charset="0"/>
              </a:rPr>
              <a:t>;</a:t>
            </a:r>
            <a:r>
              <a:rPr lang="en-US" sz="1400" dirty="0" smtClean="0">
                <a:latin typeface="Quicksand" pitchFamily="2" charset="0"/>
              </a:rPr>
              <a:t> </a:t>
            </a:r>
            <a:r>
              <a:rPr lang="en-US" sz="1400" dirty="0" err="1" smtClean="0">
                <a:latin typeface="Quicksand" pitchFamily="2" charset="0"/>
              </a:rPr>
              <a:t>Nâng</a:t>
            </a:r>
            <a:r>
              <a:rPr lang="en-US" sz="1400" dirty="0" smtClean="0">
                <a:latin typeface="Quicksand" pitchFamily="2" charset="0"/>
              </a:rPr>
              <a:t> </a:t>
            </a:r>
            <a:r>
              <a:rPr lang="en-US" sz="1400" dirty="0" err="1" smtClean="0">
                <a:latin typeface="Quicksand" pitchFamily="2" charset="0"/>
              </a:rPr>
              <a:t>cấp</a:t>
            </a:r>
            <a:r>
              <a:rPr lang="en-US" sz="1400" dirty="0" smtClean="0">
                <a:latin typeface="Quicksand" pitchFamily="2" charset="0"/>
              </a:rPr>
              <a:t> VIP; </a:t>
            </a:r>
            <a:r>
              <a:rPr lang="en-US" sz="1400" dirty="0" err="1" smtClean="0">
                <a:latin typeface="Quicksand" pitchFamily="2" charset="0"/>
              </a:rPr>
              <a:t>Người</a:t>
            </a:r>
            <a:r>
              <a:rPr lang="en-US" sz="1400" dirty="0" smtClean="0">
                <a:latin typeface="Quicksand" pitchFamily="2" charset="0"/>
              </a:rPr>
              <a:t> </a:t>
            </a:r>
            <a:r>
              <a:rPr lang="en-US" sz="1400" dirty="0" err="1" smtClean="0">
                <a:latin typeface="Quicksand" pitchFamily="2" charset="0"/>
              </a:rPr>
              <a:t>dùng</a:t>
            </a:r>
            <a:r>
              <a:rPr lang="en-US" sz="1400" dirty="0" smtClean="0">
                <a:latin typeface="Quicksand" pitchFamily="2" charset="0"/>
              </a:rPr>
              <a:t> </a:t>
            </a:r>
            <a:r>
              <a:rPr lang="en-US" sz="1400" dirty="0" err="1" smtClean="0">
                <a:latin typeface="Quicksand" pitchFamily="2" charset="0"/>
              </a:rPr>
              <a:t>nạp</a:t>
            </a:r>
            <a:r>
              <a:rPr lang="en-US" sz="1400" dirty="0" smtClean="0">
                <a:latin typeface="Quicksand" pitchFamily="2" charset="0"/>
              </a:rPr>
              <a:t> </a:t>
            </a:r>
            <a:r>
              <a:rPr lang="en-US" sz="1400" dirty="0" err="1" smtClean="0">
                <a:latin typeface="Quicksand" pitchFamily="2" charset="0"/>
              </a:rPr>
              <a:t>tiền</a:t>
            </a:r>
            <a:r>
              <a:rPr lang="en-US" sz="1400" dirty="0" smtClean="0">
                <a:latin typeface="Quicksand" pitchFamily="2" charset="0"/>
              </a:rPr>
              <a:t> </a:t>
            </a:r>
            <a:r>
              <a:rPr lang="en-US" sz="1400" dirty="0" err="1" smtClean="0">
                <a:latin typeface="Quicksand" pitchFamily="2" charset="0"/>
              </a:rPr>
              <a:t>mua</a:t>
            </a:r>
            <a:r>
              <a:rPr lang="en-US" sz="1400" dirty="0" smtClean="0">
                <a:latin typeface="Quicksand" pitchFamily="2" charset="0"/>
              </a:rPr>
              <a:t> </a:t>
            </a:r>
            <a:r>
              <a:rPr lang="en-US" sz="1400" dirty="0" err="1" smtClean="0">
                <a:latin typeface="Quicksand" pitchFamily="2" charset="0"/>
              </a:rPr>
              <a:t>vật</a:t>
            </a:r>
            <a:r>
              <a:rPr lang="en-US" sz="1400" dirty="0" smtClean="0">
                <a:latin typeface="Quicksand" pitchFamily="2" charset="0"/>
              </a:rPr>
              <a:t> </a:t>
            </a:r>
            <a:r>
              <a:rPr lang="en-US" sz="1400" dirty="0" err="1" smtClean="0">
                <a:latin typeface="Quicksand" pitchFamily="2" charset="0"/>
              </a:rPr>
              <a:t>phẩm</a:t>
            </a:r>
            <a:r>
              <a:rPr lang="en-US" sz="1400" dirty="0" smtClean="0">
                <a:latin typeface="Quicksand" pitchFamily="2" charset="0"/>
              </a:rPr>
              <a:t>.</a:t>
            </a:r>
            <a:endParaRPr lang="en-US" sz="1400" dirty="0" smtClean="0">
              <a:latin typeface="Quicksand" pitchFamily="2" charset="0"/>
            </a:endParaRPr>
          </a:p>
          <a:p>
            <a:pPr marL="0" indent="0">
              <a:spcBef>
                <a:spcPts val="600"/>
              </a:spcBef>
              <a:buClr>
                <a:schemeClr val="dk1"/>
              </a:buClr>
              <a:buSzPts val="1100"/>
              <a:buNone/>
            </a:pPr>
            <a:endParaRPr lang="en-US" sz="1400" dirty="0" smtClean="0">
              <a:latin typeface="Quicksand" pitchFamily="2" charset="0"/>
            </a:endParaRPr>
          </a:p>
          <a:p>
            <a:pPr marL="0" lvl="0" indent="0" algn="l" rtl="0">
              <a:spcBef>
                <a:spcPts val="600"/>
              </a:spcBef>
              <a:spcAft>
                <a:spcPts val="0"/>
              </a:spcAft>
              <a:buClr>
                <a:schemeClr val="dk1"/>
              </a:buClr>
              <a:buSzPts val="1100"/>
              <a:buFont typeface="Arial" panose="020B0604020202020204"/>
              <a:buNone/>
            </a:pPr>
            <a:endParaRPr lang="en-US" sz="1400" dirty="0">
              <a:latin typeface="Quicksand" pitchFamily="2" charset="0"/>
            </a:endParaRPr>
          </a:p>
          <a:p>
            <a:pPr marL="0" lvl="0" indent="0" algn="l" rtl="0">
              <a:spcBef>
                <a:spcPts val="600"/>
              </a:spcBef>
              <a:spcAft>
                <a:spcPts val="0"/>
              </a:spcAft>
              <a:buClr>
                <a:schemeClr val="dk1"/>
              </a:buClr>
              <a:buSzPts val="1100"/>
              <a:buFont typeface="Arial" panose="020B0604020202020204"/>
              <a:buNone/>
            </a:pPr>
            <a:r>
              <a:rPr lang="en-US" sz="1400" smtClean="0">
                <a:latin typeface="Quicksand" pitchFamily="2" charset="0"/>
              </a:rPr>
              <a:t>.</a:t>
            </a:r>
            <a:endParaRPr sz="24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534" y="416900"/>
            <a:ext cx="2954700" cy="396300"/>
          </a:xfrm>
        </p:spPr>
        <p:txBody>
          <a:bodyPr/>
          <a:lstStyle/>
          <a:p>
            <a:r>
              <a:rPr lang="en-US" smtClean="0"/>
              <a:t>Sơ đồ tổ chức</a:t>
            </a:r>
            <a:endParaRPr lang="en-US"/>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8569" y="1227137"/>
            <a:ext cx="7326631" cy="3052763"/>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408376"/>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1"/>
                </a:solidFill>
                <a:latin typeface="Quicksand" pitchFamily="2" charset="0"/>
              </a:rPr>
              <a:t>2</a:t>
            </a:r>
            <a:r>
              <a:rPr lang="en-GB" smtClean="0">
                <a:solidFill>
                  <a:schemeClr val="accent1"/>
                </a:solidFill>
                <a:latin typeface="Quicksand" pitchFamily="2" charset="0"/>
              </a:rPr>
              <a:t>.</a:t>
            </a:r>
            <a:endParaRPr dirty="0">
              <a:solidFill>
                <a:schemeClr val="accent1"/>
              </a:solidFill>
              <a:latin typeface="Quicksand" pitchFamily="2" charset="0"/>
            </a:endParaRPr>
          </a:p>
          <a:p>
            <a:pPr marL="0" lvl="0" indent="0" algn="l" rtl="0">
              <a:spcBef>
                <a:spcPts val="0"/>
              </a:spcBef>
              <a:spcAft>
                <a:spcPts val="0"/>
              </a:spcAft>
              <a:buNone/>
            </a:pPr>
            <a:r>
              <a:rPr lang="en-US" dirty="0" err="1" smtClean="0">
                <a:latin typeface="Quicksand" pitchFamily="2" charset="0"/>
              </a:rPr>
              <a:t>Tầm</a:t>
            </a:r>
            <a:r>
              <a:rPr lang="en-US" dirty="0" smtClean="0">
                <a:latin typeface="Quicksand" pitchFamily="2" charset="0"/>
              </a:rPr>
              <a:t> </a:t>
            </a:r>
            <a:r>
              <a:rPr lang="en-US" dirty="0" err="1" smtClean="0">
                <a:latin typeface="Quicksand" pitchFamily="2" charset="0"/>
              </a:rPr>
              <a:t>nhìn</a:t>
            </a:r>
            <a:endParaRPr dirty="0">
              <a:latin typeface="Quicksand" pitchFamily="2" charset="0"/>
            </a:endParaRPr>
          </a:p>
        </p:txBody>
      </p:sp>
      <p:sp>
        <p:nvSpPr>
          <p:cNvPr id="110" name="Google Shape;110;p15"/>
          <p:cNvSpPr txBox="1">
            <a:spLocks noGrp="1"/>
          </p:cNvSpPr>
          <p:nvPr>
            <p:ph type="subTitle" idx="1"/>
          </p:nvPr>
        </p:nvSpPr>
        <p:spPr>
          <a:xfrm>
            <a:off x="685801" y="2816876"/>
            <a:ext cx="4572000" cy="934239"/>
          </a:xfrm>
          <a:prstGeom prst="rect">
            <a:avLst/>
          </a:prstGeom>
        </p:spPr>
        <p:txBody>
          <a:bodyPr spcFirstLastPara="1" wrap="square" lIns="0" tIns="0" rIns="0" bIns="0" anchor="t" anchorCtr="0">
            <a:noAutofit/>
          </a:bodyPr>
          <a:lstStyle/>
          <a:p>
            <a:pPr marL="0" lvl="0" indent="0">
              <a:spcAft>
                <a:spcPts val="600"/>
              </a:spcAft>
            </a:pPr>
            <a:r>
              <a:rPr lang="en-US" sz="2000" dirty="0" err="1" smtClean="0">
                <a:latin typeface="Quicksand" pitchFamily="2" charset="0"/>
              </a:rPr>
              <a:t>Công</a:t>
            </a:r>
            <a:r>
              <a:rPr lang="en-US" sz="2000" dirty="0" smtClean="0">
                <a:latin typeface="Quicksand" pitchFamily="2" charset="0"/>
              </a:rPr>
              <a:t> ty </a:t>
            </a:r>
            <a:r>
              <a:rPr lang="en-US" sz="2000" dirty="0" err="1" smtClean="0">
                <a:latin typeface="Quicksand" pitchFamily="2" charset="0"/>
              </a:rPr>
              <a:t>có</a:t>
            </a:r>
            <a:r>
              <a:rPr lang="en-US" sz="2000" dirty="0" smtClean="0">
                <a:latin typeface="Quicksand" pitchFamily="2" charset="0"/>
              </a:rPr>
              <a:t> </a:t>
            </a:r>
            <a:r>
              <a:rPr lang="en-US" sz="2000" dirty="0" err="1" smtClean="0">
                <a:latin typeface="Quicksand" pitchFamily="2" charset="0"/>
              </a:rPr>
              <a:t>thể</a:t>
            </a:r>
            <a:r>
              <a:rPr lang="en-US" sz="2000" dirty="0" smtClean="0">
                <a:latin typeface="Quicksand" pitchFamily="2" charset="0"/>
              </a:rPr>
              <a:t> </a:t>
            </a:r>
            <a:r>
              <a:rPr lang="en-US" sz="2000" dirty="0" err="1" smtClean="0">
                <a:latin typeface="Quicksand" pitchFamily="2" charset="0"/>
              </a:rPr>
              <a:t>phát</a:t>
            </a:r>
            <a:r>
              <a:rPr lang="en-US" sz="2000" dirty="0" smtClean="0">
                <a:latin typeface="Quicksand" pitchFamily="2" charset="0"/>
              </a:rPr>
              <a:t> </a:t>
            </a:r>
            <a:r>
              <a:rPr lang="en-US" sz="2000" dirty="0" err="1" smtClean="0">
                <a:latin typeface="Quicksand" pitchFamily="2" charset="0"/>
              </a:rPr>
              <a:t>triển</a:t>
            </a:r>
            <a:r>
              <a:rPr lang="en-US" sz="2000" dirty="0" smtClean="0">
                <a:latin typeface="Quicksand" pitchFamily="2" charset="0"/>
              </a:rPr>
              <a:t> </a:t>
            </a:r>
            <a:r>
              <a:rPr lang="en-US" sz="2000" dirty="0" err="1" smtClean="0">
                <a:latin typeface="Quicksand" pitchFamily="2" charset="0"/>
              </a:rPr>
              <a:t>tới</a:t>
            </a:r>
            <a:r>
              <a:rPr lang="en-US" sz="2000" dirty="0" smtClean="0">
                <a:latin typeface="Quicksand" pitchFamily="2" charset="0"/>
              </a:rPr>
              <a:t> </a:t>
            </a:r>
            <a:r>
              <a:rPr lang="en-US" sz="2000" dirty="0" err="1" smtClean="0">
                <a:latin typeface="Quicksand" pitchFamily="2" charset="0"/>
              </a:rPr>
              <a:t>đâu</a:t>
            </a:r>
            <a:r>
              <a:rPr lang="en-US" sz="2000" dirty="0" smtClean="0">
                <a:latin typeface="Quicksand" pitchFamily="2" charset="0"/>
              </a:rPr>
              <a:t> </a:t>
            </a:r>
            <a:r>
              <a:rPr lang="en-US" sz="2000" dirty="0" err="1" smtClean="0">
                <a:latin typeface="Quicksand" pitchFamily="2" charset="0"/>
              </a:rPr>
              <a:t>trong</a:t>
            </a:r>
            <a:r>
              <a:rPr lang="en-US" sz="2000" dirty="0" smtClean="0">
                <a:latin typeface="Quicksand" pitchFamily="2" charset="0"/>
              </a:rPr>
              <a:t> </a:t>
            </a:r>
            <a:r>
              <a:rPr lang="en-US" sz="2000" dirty="0" err="1" smtClean="0">
                <a:latin typeface="Quicksand" pitchFamily="2" charset="0"/>
              </a:rPr>
              <a:t>viễn</a:t>
            </a:r>
            <a:r>
              <a:rPr lang="en-US" sz="2000" dirty="0" smtClean="0">
                <a:latin typeface="Quicksand" pitchFamily="2" charset="0"/>
              </a:rPr>
              <a:t> </a:t>
            </a:r>
            <a:r>
              <a:rPr lang="en-US" sz="2000" dirty="0" err="1" smtClean="0">
                <a:latin typeface="Quicksand" pitchFamily="2" charset="0"/>
              </a:rPr>
              <a:t>cảnh</a:t>
            </a:r>
            <a:r>
              <a:rPr lang="en-US" sz="2000" dirty="0" smtClean="0">
                <a:latin typeface="Quicksand" pitchFamily="2" charset="0"/>
              </a:rPr>
              <a:t> </a:t>
            </a:r>
            <a:r>
              <a:rPr lang="en-US" sz="2000" dirty="0" err="1" smtClean="0">
                <a:latin typeface="Quicksand" pitchFamily="2" charset="0"/>
              </a:rPr>
              <a:t>tương</a:t>
            </a:r>
            <a:r>
              <a:rPr lang="en-US" sz="2000" dirty="0" smtClean="0">
                <a:latin typeface="Quicksand" pitchFamily="2" charset="0"/>
              </a:rPr>
              <a:t> </a:t>
            </a:r>
            <a:r>
              <a:rPr lang="en-US" sz="2000" dirty="0" err="1" smtClean="0">
                <a:latin typeface="Quicksand" pitchFamily="2" charset="0"/>
              </a:rPr>
              <a:t>lai</a:t>
            </a:r>
            <a:r>
              <a:rPr lang="en-US" sz="2000" dirty="0" smtClean="0">
                <a:latin typeface="Quicksand" pitchFamily="2" charset="0"/>
              </a:rPr>
              <a:t> </a:t>
            </a:r>
            <a:r>
              <a:rPr lang="en-US" sz="2000" dirty="0" err="1" smtClean="0">
                <a:latin typeface="Quicksand" pitchFamily="2" charset="0"/>
              </a:rPr>
              <a:t>xa</a:t>
            </a:r>
            <a:r>
              <a:rPr lang="en-US" sz="2000" dirty="0" smtClean="0">
                <a:latin typeface="Quicksand" pitchFamily="2" charset="0"/>
              </a:rPr>
              <a:t>.</a:t>
            </a:r>
            <a:endParaRPr sz="2000" dirty="0">
              <a:latin typeface="Quicksand" pitchFamily="2"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D1F6FF"/>
            </a:gs>
          </a:gsLst>
          <a:path path="circle">
            <a:fillToRect l="100000" t="100000"/>
          </a:path>
        </a:gradFill>
        <a:effectLst/>
      </p:bgPr>
    </p:bg>
    <p:spTree>
      <p:nvGrpSpPr>
        <p:cNvPr id="1" name="Shape 164"/>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10150" y="0"/>
            <a:ext cx="4133850" cy="5143500"/>
          </a:xfrm>
          <a:prstGeom prst="rect">
            <a:avLst/>
          </a:prstGeom>
        </p:spPr>
      </p:pic>
      <p:sp>
        <p:nvSpPr>
          <p:cNvPr id="166" name="Google Shape;166;p21"/>
          <p:cNvSpPr txBox="1">
            <a:spLocks noGrp="1"/>
          </p:cNvSpPr>
          <p:nvPr>
            <p:ph type="title"/>
          </p:nvPr>
        </p:nvSpPr>
        <p:spPr>
          <a:xfrm>
            <a:off x="636905" y="1127125"/>
            <a:ext cx="5295900" cy="11360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2400" dirty="0" smtClean="0">
                <a:solidFill>
                  <a:schemeClr val="accent2"/>
                </a:solidFill>
                <a:latin typeface="Quicksand" pitchFamily="2" charset="0"/>
              </a:rPr>
              <a:t>“</a:t>
            </a:r>
            <a:r>
              <a:rPr lang="en-US" altLang="en-GB" sz="2400" dirty="0" smtClean="0">
                <a:solidFill>
                  <a:schemeClr val="accent2"/>
                </a:solidFill>
                <a:latin typeface="Quicksand" pitchFamily="2" charset="0"/>
              </a:rPr>
              <a:t> Trong vòng 10 năm t</a:t>
            </a:r>
            <a:r>
              <a:rPr lang="en-GB" sz="2400" dirty="0" smtClean="0">
                <a:solidFill>
                  <a:schemeClr val="accent2"/>
                </a:solidFill>
                <a:latin typeface="Quicksand" pitchFamily="2" charset="0"/>
              </a:rPr>
              <a:t>rở thành </a:t>
            </a:r>
            <a:r>
              <a:rPr lang="en-US" sz="2400" dirty="0" smtClean="0">
                <a:solidFill>
                  <a:schemeClr val="accent2"/>
                </a:solidFill>
                <a:latin typeface="Quicksand" pitchFamily="2" charset="0"/>
              </a:rPr>
              <a:t>mạng xã hội đọc truyện</a:t>
            </a:r>
            <a:r>
              <a:rPr lang="en-GB" sz="2400" dirty="0" smtClean="0">
                <a:solidFill>
                  <a:schemeClr val="accent2"/>
                </a:solidFill>
                <a:latin typeface="Quicksand" pitchFamily="2" charset="0"/>
              </a:rPr>
              <a:t> </a:t>
            </a:r>
            <a:r>
              <a:rPr lang="en-US" altLang="en-GB" sz="2400" dirty="0" smtClean="0">
                <a:solidFill>
                  <a:schemeClr val="accent2"/>
                </a:solidFill>
                <a:latin typeface="Quicksand" pitchFamily="2" charset="0"/>
              </a:rPr>
              <a:t>số 1</a:t>
            </a:r>
            <a:r>
              <a:rPr lang="en-GB" sz="2400" dirty="0" smtClean="0">
                <a:solidFill>
                  <a:schemeClr val="accent2"/>
                </a:solidFill>
                <a:latin typeface="Quicksand" pitchFamily="2" charset="0"/>
              </a:rPr>
              <a:t> Việt Nam</a:t>
            </a:r>
            <a:r>
              <a:rPr lang="en-US" altLang="en-GB" sz="2400" dirty="0" smtClean="0">
                <a:solidFill>
                  <a:schemeClr val="accent2"/>
                </a:solidFill>
                <a:latin typeface="Quicksand" pitchFamily="2" charset="0"/>
              </a:rPr>
              <a:t> dành cho giới trẻ</a:t>
            </a:r>
            <a:r>
              <a:rPr lang="en-GB" sz="2400" dirty="0" smtClean="0">
                <a:solidFill>
                  <a:schemeClr val="accent2"/>
                </a:solidFill>
                <a:latin typeface="Quicksand" pitchFamily="2" charset="0"/>
              </a:rPr>
              <a:t>.</a:t>
            </a:r>
            <a:r>
              <a:rPr lang="en-US" altLang="en-GB" sz="2400" dirty="0" smtClean="0">
                <a:solidFill>
                  <a:schemeClr val="accent2"/>
                </a:solidFill>
                <a:latin typeface="Quicksand" pitchFamily="2" charset="0"/>
              </a:rPr>
              <a:t> </a:t>
            </a:r>
            <a:r>
              <a:rPr lang="en-GB" sz="2400" dirty="0" smtClean="0">
                <a:solidFill>
                  <a:schemeClr val="accent2"/>
                </a:solidFill>
                <a:latin typeface="Quicksand" pitchFamily="2" charset="0"/>
              </a:rPr>
              <a:t>”</a:t>
            </a:r>
            <a:endParaRPr sz="2400" dirty="0">
              <a:solidFill>
                <a:schemeClr val="accent2"/>
              </a:solidFill>
              <a:latin typeface="Quicksand" pitchFamily="2" charset="0"/>
            </a:endParaRPr>
          </a:p>
        </p:txBody>
      </p:sp>
      <p:sp>
        <p:nvSpPr>
          <p:cNvPr id="167" name="Google Shape;167;p21"/>
          <p:cNvSpPr txBox="1">
            <a:spLocks noGrp="1"/>
          </p:cNvSpPr>
          <p:nvPr>
            <p:ph type="body" idx="1"/>
          </p:nvPr>
        </p:nvSpPr>
        <p:spPr>
          <a:xfrm>
            <a:off x="637090" y="2464161"/>
            <a:ext cx="4516801" cy="1732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2000" dirty="0" smtClean="0">
                <a:latin typeface="Quicksand" pitchFamily="2" charset="0"/>
              </a:rPr>
              <a:t>Flook định hướng trở thành nền tảng đọc và nghe hàng đầu Việt Nam. Nơi fan hâm mộ tìm đến mỗi khi muốn đọc và thảo luận một tập truyện mới.</a:t>
            </a:r>
            <a:endParaRPr sz="2000" dirty="0">
              <a:latin typeface="Quicksand" pitchFamily="2" charset="0"/>
            </a:endParaRPr>
          </a:p>
        </p:txBody>
      </p:sp>
      <p:sp>
        <p:nvSpPr>
          <p:cNvPr id="168" name="Google Shape;168;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solidFill>
                  <a:schemeClr val="lt1"/>
                </a:solidFill>
              </a:rPr>
            </a:fld>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4818</Words>
  <Application>WPS Presentation</Application>
  <PresentationFormat>On-screen Show (16:9)</PresentationFormat>
  <Paragraphs>396</Paragraphs>
  <Slides>33</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Arial</vt:lpstr>
      <vt:lpstr>SimSun</vt:lpstr>
      <vt:lpstr>Wingdings</vt:lpstr>
      <vt:lpstr>Arial</vt:lpstr>
      <vt:lpstr>Montserrat</vt:lpstr>
      <vt:lpstr>Latha</vt:lpstr>
      <vt:lpstr>Montserrat Light</vt:lpstr>
      <vt:lpstr>Calibri</vt:lpstr>
      <vt:lpstr>Quicksand</vt:lpstr>
      <vt:lpstr>Roboto</vt:lpstr>
      <vt:lpstr>Leelawadee UI</vt:lpstr>
      <vt:lpstr>Microsoft YaHei</vt:lpstr>
      <vt:lpstr>Arial Unicode MS</vt:lpstr>
      <vt:lpstr>Nicholas template</vt:lpstr>
      <vt:lpstr>Mạng xã hội đọc truyện Flook</vt:lpstr>
      <vt:lpstr>PowerPoint 演示文稿</vt:lpstr>
      <vt:lpstr>PowerPoint 演示文稿</vt:lpstr>
      <vt:lpstr>PowerPoint 演示文稿</vt:lpstr>
      <vt:lpstr>Giới thiệu dự án</vt:lpstr>
      <vt:lpstr>Giới thiệu dự án</vt:lpstr>
      <vt:lpstr>Sơ đồ tổ chức</vt:lpstr>
      <vt:lpstr>Tầm nhìn</vt:lpstr>
      <vt:lpstr>“ Trong vòng 10 năm trở thành mạng xã hội đọc truyện số 1 Việt Nam dành cho giới trẻ. ”</vt:lpstr>
      <vt:lpstr>Sứ mệnh</vt:lpstr>
      <vt:lpstr>“ Mở tiềm năng, khơi sáng tạo, xây dựng cộng đồng, kết nối đam mê. ”</vt:lpstr>
      <vt:lpstr>Giá trị cốt lõi</vt:lpstr>
      <vt:lpstr>Giá trị cốt lõi</vt:lpstr>
      <vt:lpstr>Phân tích SWOT</vt:lpstr>
      <vt:lpstr>Phân tích SWOT</vt:lpstr>
      <vt:lpstr>Marketing 4P</vt:lpstr>
      <vt:lpstr>PowerPoint 演示文稿</vt:lpstr>
      <vt:lpstr>PowerPoint 演示文稿</vt:lpstr>
      <vt:lpstr>PowerPoint 演示文稿</vt:lpstr>
      <vt:lpstr>Price</vt:lpstr>
      <vt:lpstr>Place</vt:lpstr>
      <vt:lpstr>Promotion</vt:lpstr>
      <vt:lpstr>7. Vốn và chi phí</vt:lpstr>
      <vt:lpstr>Bảng vốn </vt:lpstr>
      <vt:lpstr>Bảng lương</vt:lpstr>
      <vt:lpstr>Bảng khấu hao tài sản</vt:lpstr>
      <vt:lpstr>Cách tính giá bán và ước lượng doanh thu</vt:lpstr>
      <vt:lpstr>Bảng ước tính doanh thu</vt:lpstr>
      <vt:lpstr>Bảng chi phí và lợi nhuận</vt:lpstr>
      <vt:lpstr>Bảng lưu chuyển tiền mặt</vt:lpstr>
      <vt:lpstr>PowerPoint 演示文稿</vt:lpstr>
      <vt:lpstr>Thuận Lợi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Mạng xã hội đọc truyện Flook</dc:title>
  <dc:creator>Windows 10</dc:creator>
  <cp:lastModifiedBy>huydh</cp:lastModifiedBy>
  <cp:revision>205</cp:revision>
  <dcterms:created xsi:type="dcterms:W3CDTF">2022-03-29T17:07:00Z</dcterms:created>
  <dcterms:modified xsi:type="dcterms:W3CDTF">2022-08-19T15:19:26Z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CA069A7440D343FEB9E9F9BA88E760C0</vt:lpwstr>
  </property>
  <property fmtid="{D5CDD505-2E9C-101B-9397-08002B2CF9AE}" pid="3" name="KSOProductBuildVer">
    <vt:lpwstr>1033-11.2.0.11254</vt:lpwstr>
  </property>
</Properties>
</file>